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97" r:id="rId3"/>
    <p:sldId id="294" r:id="rId4"/>
    <p:sldId id="257" r:id="rId5"/>
    <p:sldId id="258" r:id="rId6"/>
    <p:sldId id="259" r:id="rId7"/>
    <p:sldId id="260" r:id="rId8"/>
    <p:sldId id="264" r:id="rId9"/>
    <p:sldId id="265" r:id="rId10"/>
    <p:sldId id="267" r:id="rId11"/>
    <p:sldId id="268" r:id="rId12"/>
    <p:sldId id="269" r:id="rId13"/>
    <p:sldId id="270" r:id="rId14"/>
    <p:sldId id="279" r:id="rId15"/>
    <p:sldId id="271" r:id="rId16"/>
    <p:sldId id="278" r:id="rId17"/>
    <p:sldId id="277" r:id="rId18"/>
    <p:sldId id="276" r:id="rId19"/>
    <p:sldId id="280" r:id="rId20"/>
    <p:sldId id="286" r:id="rId21"/>
    <p:sldId id="285" r:id="rId22"/>
    <p:sldId id="284" r:id="rId23"/>
    <p:sldId id="283" r:id="rId24"/>
    <p:sldId id="288" r:id="rId25"/>
    <p:sldId id="287" r:id="rId26"/>
    <p:sldId id="291" r:id="rId27"/>
    <p:sldId id="289" r:id="rId28"/>
    <p:sldId id="292" r:id="rId29"/>
    <p:sldId id="293"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2/20/2017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2050" name="Picture 2" descr="D:\picture\مناظر و دیدنیها\2.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057400" y="863417"/>
            <a:ext cx="5943600" cy="477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9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512511" cy="4524568"/>
          </a:xfrm>
        </p:spPr>
        <p:txBody>
          <a:bodyPr/>
          <a:lstStyle/>
          <a:p>
            <a:pPr rtl="1">
              <a:buFont typeface="Arial" pitchFamily="34" charset="0"/>
              <a:buChar char="•"/>
            </a:pPr>
            <a:r>
              <a:rPr lang="fa-IR" sz="2400" dirty="0" smtClean="0">
                <a:solidFill>
                  <a:schemeClr val="accent4">
                    <a:lumMod val="50000"/>
                  </a:schemeClr>
                </a:solidFill>
                <a:effectLst>
                  <a:outerShdw blurRad="38100" dist="38100" dir="2700000" algn="tl">
                    <a:srgbClr val="000000">
                      <a:alpha val="43137"/>
                    </a:srgbClr>
                  </a:outerShdw>
                  <a:reflection blurRad="6350" stA="55000" endA="300" endPos="45500" dir="5400000" sy="-100000" algn="bl" rotWithShape="0"/>
                </a:effectLst>
                <a:cs typeface="B Lotus" pitchFamily="2" charset="-78"/>
              </a:rPr>
              <a:t>محاسن</a:t>
            </a:r>
            <a:r>
              <a:rPr lang="fa-IR" sz="2400" dirty="0" smtClean="0">
                <a:cs typeface="B Lotus" pitchFamily="2" charset="-78"/>
              </a:rPr>
              <a:t> </a:t>
            </a:r>
            <a:br>
              <a:rPr lang="fa-IR" sz="2400" dirty="0" smtClean="0">
                <a:cs typeface="B Lotus" pitchFamily="2" charset="-78"/>
              </a:rPr>
            </a:br>
            <a:r>
              <a:rPr lang="fa-IR" sz="2400" dirty="0" smtClean="0">
                <a:solidFill>
                  <a:srgbClr val="7030A0"/>
                </a:solidFill>
                <a:cs typeface="B Lotus" pitchFamily="2" charset="-78"/>
              </a:rPr>
              <a:t>1 . </a:t>
            </a:r>
            <a:r>
              <a:rPr lang="fa-IR" sz="2400" dirty="0" smtClean="0">
                <a:cs typeface="B Lotus" pitchFamily="2" charset="-78"/>
              </a:rPr>
              <a:t>ایجاد شور و هیجان در شاگردان </a:t>
            </a:r>
            <a:br>
              <a:rPr lang="fa-IR" sz="2400" dirty="0" smtClean="0">
                <a:cs typeface="B Lotus" pitchFamily="2" charset="-78"/>
              </a:rPr>
            </a:br>
            <a:r>
              <a:rPr lang="fa-IR" sz="2400" dirty="0" smtClean="0">
                <a:solidFill>
                  <a:srgbClr val="7030A0"/>
                </a:solidFill>
                <a:cs typeface="B Lotus" pitchFamily="2" charset="-78"/>
              </a:rPr>
              <a:t>2 . </a:t>
            </a:r>
            <a:r>
              <a:rPr lang="fa-IR" sz="2400" dirty="0" smtClean="0">
                <a:cs typeface="B Lotus" pitchFamily="2" charset="-78"/>
              </a:rPr>
              <a:t>فراگیران خود را در صحنه نمایش فرض میکنند و این ارتباط عاطفی در یادگیری و القای احساسات تاثیر فراوان دارد . </a:t>
            </a:r>
            <a:br>
              <a:rPr lang="fa-IR" sz="2400" dirty="0" smtClean="0">
                <a:cs typeface="B Lotus" pitchFamily="2" charset="-78"/>
              </a:rPr>
            </a:br>
            <a:r>
              <a:rPr lang="fa-IR" sz="2400" dirty="0" smtClean="0">
                <a:solidFill>
                  <a:srgbClr val="7030A0"/>
                </a:solidFill>
                <a:cs typeface="B Lotus" pitchFamily="2" charset="-78"/>
              </a:rPr>
              <a:t>3 . </a:t>
            </a:r>
            <a:r>
              <a:rPr lang="fa-IR" sz="2400" dirty="0" smtClean="0">
                <a:cs typeface="B Lotus" pitchFamily="2" charset="-78"/>
              </a:rPr>
              <a:t>ایجاد زمینه بحث گروهی </a:t>
            </a:r>
            <a:br>
              <a:rPr lang="fa-IR" sz="2400" dirty="0" smtClean="0">
                <a:cs typeface="B Lotus" pitchFamily="2" charset="-78"/>
              </a:rPr>
            </a:br>
            <a:r>
              <a:rPr lang="fa-IR" sz="2400" dirty="0" smtClean="0">
                <a:solidFill>
                  <a:srgbClr val="7030A0"/>
                </a:solidFill>
                <a:cs typeface="B Lotus" pitchFamily="2" charset="-78"/>
              </a:rPr>
              <a:t>4 . </a:t>
            </a:r>
            <a:r>
              <a:rPr lang="fa-IR" sz="2400" dirty="0" smtClean="0">
                <a:cs typeface="B Lotus" pitchFamily="2" charset="-78"/>
              </a:rPr>
              <a:t>رفع کمرویی شاگردان خجالتی ( معلم باید شاگردان کمرو را به شرکت در نمایش به ویژه ایفای نقش های ساده تشویق کند .</a:t>
            </a:r>
            <a:br>
              <a:rPr lang="fa-IR" sz="2400" dirty="0" smtClean="0">
                <a:cs typeface="B Lotus" pitchFamily="2" charset="-78"/>
              </a:rPr>
            </a:br>
            <a:r>
              <a:rPr lang="fa-IR" sz="2400" dirty="0" smtClean="0">
                <a:solidFill>
                  <a:srgbClr val="7030A0"/>
                </a:solidFill>
                <a:cs typeface="B Lotus" pitchFamily="2" charset="-78"/>
              </a:rPr>
              <a:t>5 . </a:t>
            </a:r>
            <a:r>
              <a:rPr lang="fa-IR" sz="2400" dirty="0" smtClean="0">
                <a:cs typeface="B Lotus" pitchFamily="2" charset="-78"/>
              </a:rPr>
              <a:t>روشی مناسب برای دروسی مانند تاریخ و علوم اجتماعی </a:t>
            </a:r>
            <a:endParaRPr lang="en-US" sz="2400" dirty="0">
              <a:cs typeface="B Lotus" pitchFamily="2" charset="-78"/>
            </a:endParaRPr>
          </a:p>
        </p:txBody>
      </p:sp>
      <p:sp>
        <p:nvSpPr>
          <p:cNvPr id="3" name="Content Placeholder 2"/>
          <p:cNvSpPr>
            <a:spLocks noGrp="1"/>
          </p:cNvSpPr>
          <p:nvPr>
            <p:ph sz="quarter" idx="13"/>
          </p:nvPr>
        </p:nvSpPr>
        <p:spPr>
          <a:xfrm>
            <a:off x="1143000" y="533400"/>
            <a:ext cx="7162800" cy="563880"/>
          </a:xfrm>
        </p:spPr>
        <p:txBody>
          <a:bodyPr/>
          <a:lstStyle/>
          <a:p>
            <a:pPr marL="45720" indent="0" algn="r" rtl="1">
              <a:buNone/>
            </a:pPr>
            <a:r>
              <a:rPr lang="fa-IR" sz="2800" b="1" dirty="0" smtClean="0">
                <a:solidFill>
                  <a:schemeClr val="tx1"/>
                </a:solidFill>
                <a:cs typeface="B Lotus" pitchFamily="2" charset="-78"/>
              </a:rPr>
              <a:t>محاسن و معایب روش ایفای نقش </a:t>
            </a:r>
          </a:p>
          <a:p>
            <a:pPr marL="45720" indent="0" algn="r" rtl="1">
              <a:buNone/>
            </a:pPr>
            <a:endParaRPr lang="en-US" dirty="0">
              <a:cs typeface="B Lotus" pitchFamily="2" charset="-78"/>
            </a:endParaRPr>
          </a:p>
        </p:txBody>
      </p:sp>
    </p:spTree>
    <p:extLst>
      <p:ext uri="{BB962C8B-B14F-4D97-AF65-F5344CB8AC3E}">
        <p14:creationId xmlns:p14="http://schemas.microsoft.com/office/powerpoint/2010/main" val="25183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3474720"/>
          </a:xfrm>
        </p:spPr>
        <p:txBody>
          <a:bodyPr>
            <a:normAutofit/>
          </a:bodyPr>
          <a:lstStyle/>
          <a:p>
            <a:pPr algn="r" rtl="1">
              <a:buFont typeface="Arial" pitchFamily="34" charset="0"/>
              <a:buChar char="•"/>
            </a:pPr>
            <a:r>
              <a:rPr lang="fa-IR" sz="2400" b="1" dirty="0" smtClean="0">
                <a:solidFill>
                  <a:schemeClr val="accent4">
                    <a:lumMod val="50000"/>
                  </a:schemeClr>
                </a:solidFill>
                <a:effectLst>
                  <a:outerShdw blurRad="38100" dist="38100" dir="2700000" algn="tl">
                    <a:srgbClr val="000000">
                      <a:alpha val="43137"/>
                    </a:srgbClr>
                  </a:outerShdw>
                </a:effectLst>
                <a:cs typeface="B Lotus" pitchFamily="2" charset="-78"/>
              </a:rPr>
              <a:t>محدودیت ها </a:t>
            </a:r>
          </a:p>
          <a:p>
            <a:pPr algn="r" rtl="1">
              <a:buFont typeface="Arial" pitchFamily="34" charset="0"/>
              <a:buChar char="•"/>
            </a:pPr>
            <a:endParaRPr lang="fa-IR" sz="2400" b="1" dirty="0" smtClean="0">
              <a:solidFill>
                <a:schemeClr val="accent4">
                  <a:lumMod val="50000"/>
                </a:schemeClr>
              </a:solidFill>
              <a:effectLst>
                <a:outerShdw blurRad="38100" dist="38100" dir="2700000" algn="tl">
                  <a:srgbClr val="000000">
                    <a:alpha val="43137"/>
                  </a:srgbClr>
                </a:outerShdw>
              </a:effectLst>
              <a:cs typeface="B Lotus" pitchFamily="2" charset="-78"/>
            </a:endParaRPr>
          </a:p>
          <a:p>
            <a:pPr marL="45720" indent="0" algn="r" rtl="1">
              <a:lnSpc>
                <a:spcPct val="150000"/>
              </a:lnSpc>
              <a:buNone/>
            </a:pPr>
            <a:r>
              <a:rPr lang="fa-IR" sz="2400" b="1" dirty="0" smtClean="0">
                <a:solidFill>
                  <a:srgbClr val="7030A0"/>
                </a:solidFill>
                <a:cs typeface="B Lotus" pitchFamily="2" charset="-78"/>
              </a:rPr>
              <a:t>1 . </a:t>
            </a:r>
            <a:r>
              <a:rPr lang="fa-IR" sz="2400" b="1" dirty="0" smtClean="0">
                <a:cs typeface="B Lotus" pitchFamily="2" charset="-78"/>
              </a:rPr>
              <a:t>برای تحقق هدفهای پیچیده آموزشی مناسب نیست و از این روش میتوان برای رسیدن به هدفهای آسان و کلی استفاده کرد . </a:t>
            </a:r>
          </a:p>
          <a:p>
            <a:pPr marL="45720" indent="0" algn="r" rtl="1">
              <a:lnSpc>
                <a:spcPct val="150000"/>
              </a:lnSpc>
              <a:buNone/>
            </a:pPr>
            <a:r>
              <a:rPr lang="fa-IR" sz="2400" b="1" dirty="0" smtClean="0">
                <a:solidFill>
                  <a:srgbClr val="7030A0"/>
                </a:solidFill>
                <a:cs typeface="B Lotus" pitchFamily="2" charset="-78"/>
              </a:rPr>
              <a:t>2 . </a:t>
            </a:r>
            <a:r>
              <a:rPr lang="fa-IR" sz="2400" b="1" dirty="0" smtClean="0">
                <a:cs typeface="B Lotus" pitchFamily="2" charset="-78"/>
              </a:rPr>
              <a:t>به دلیل اینکه در ظاهر جنبه نمایشی و هنری دارد ، یک روش جدی تلقی نمیشود . </a:t>
            </a:r>
          </a:p>
          <a:p>
            <a:pPr marL="45720" indent="0" algn="r" rtl="1">
              <a:lnSpc>
                <a:spcPct val="150000"/>
              </a:lnSpc>
              <a:buNone/>
            </a:pPr>
            <a:r>
              <a:rPr lang="fa-IR" sz="2400" b="1" dirty="0" smtClean="0">
                <a:solidFill>
                  <a:srgbClr val="7030A0"/>
                </a:solidFill>
                <a:cs typeface="B Lotus" pitchFamily="2" charset="-78"/>
              </a:rPr>
              <a:t>3 . </a:t>
            </a:r>
            <a:r>
              <a:rPr lang="fa-IR" sz="2400" b="1" dirty="0" smtClean="0">
                <a:cs typeface="B Lotus" pitchFamily="2" charset="-78"/>
              </a:rPr>
              <a:t>اجرای آن وقت گیر است و به اجرای درست و تهیه تدارکات نیاز دارد . </a:t>
            </a:r>
            <a:endParaRPr lang="en-US" sz="2400" b="1" dirty="0">
              <a:cs typeface="B Lotus" pitchFamily="2" charset="-78"/>
            </a:endParaRPr>
          </a:p>
        </p:txBody>
      </p:sp>
    </p:spTree>
    <p:extLst>
      <p:ext uri="{BB962C8B-B14F-4D97-AF65-F5344CB8AC3E}">
        <p14:creationId xmlns:p14="http://schemas.microsoft.com/office/powerpoint/2010/main" val="326094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3810000"/>
          </a:xfrm>
        </p:spPr>
        <p:txBody>
          <a:bodyPr/>
          <a:lstStyle/>
          <a:p>
            <a:pPr marL="0" indent="0" rtl="1">
              <a:lnSpc>
                <a:spcPct val="150000"/>
              </a:lnSpc>
              <a:buNone/>
            </a:pPr>
            <a:r>
              <a:rPr lang="fa-IR" sz="2400" dirty="0" smtClean="0">
                <a:ln w="0"/>
                <a:solidFill>
                  <a:schemeClr val="tx1"/>
                </a:solidFill>
                <a:effectLst/>
                <a:cs typeface="B Lotus" pitchFamily="2" charset="-78"/>
              </a:rPr>
              <a:t>این روش گامی برای مطالعه جامعه است .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اولین مساله ای که باید مورد توجه قرار بگیرد میزان ارزش ، ظرفیت و کیفیت گردش علمی است.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گردش علمی را از نظر زمان میتوان به چهار نوع تقسیم کرد :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1 . گردش علمی کوتاه مدت و سریع : که معمولا محیط آن در حیاط و یا اطراف مدرسه است . مانند اینکه از دانش آموزان بخواهیم مساحت باغچه حیاط را اندازه بگیرند و یا بردن دانش آموزان به حیاط مدرسه برای آموختن نحوه صحیح وضو گرفتن که البته این یک روش نمایشی هم به حساب می آید . </a:t>
            </a:r>
            <a:r>
              <a:rPr lang="fa-IR" sz="2400" dirty="0" smtClean="0">
                <a:cs typeface="B Lotus" pitchFamily="2" charset="-78"/>
              </a:rPr>
              <a:t/>
            </a:r>
            <a:br>
              <a:rPr lang="fa-IR" sz="2400" dirty="0" smtClean="0">
                <a:cs typeface="B Lotus" pitchFamily="2" charset="-78"/>
              </a:rPr>
            </a:br>
            <a:endParaRPr lang="en-US" sz="2400" dirty="0">
              <a:cs typeface="B Lotus" pitchFamily="2" charset="-78"/>
            </a:endParaRPr>
          </a:p>
        </p:txBody>
      </p:sp>
      <p:sp>
        <p:nvSpPr>
          <p:cNvPr id="3" name="Content Placeholder 2"/>
          <p:cNvSpPr>
            <a:spLocks noGrp="1"/>
          </p:cNvSpPr>
          <p:nvPr>
            <p:ph sz="quarter" idx="13"/>
          </p:nvPr>
        </p:nvSpPr>
        <p:spPr>
          <a:xfrm>
            <a:off x="1143000" y="381000"/>
            <a:ext cx="7162800" cy="640080"/>
          </a:xfrm>
        </p:spPr>
        <p:txBody>
          <a:bodyPr/>
          <a:lstStyle/>
          <a:p>
            <a:pPr marL="45720" indent="0" algn="r" rtl="1">
              <a:buNone/>
            </a:pPr>
            <a:r>
              <a:rPr lang="fa-IR" sz="2800" b="1" dirty="0" smtClean="0">
                <a:solidFill>
                  <a:schemeClr val="accent3">
                    <a:lumMod val="50000"/>
                  </a:schemeClr>
                </a:solidFill>
                <a:effectLst>
                  <a:outerShdw blurRad="38100" dist="38100" dir="2700000" algn="tl">
                    <a:srgbClr val="000000">
                      <a:alpha val="43137"/>
                    </a:srgbClr>
                  </a:outerShdw>
                </a:effectLst>
                <a:cs typeface="B Lotus" pitchFamily="2" charset="-78"/>
              </a:rPr>
              <a:t>روش گردش علمی </a:t>
            </a:r>
          </a:p>
          <a:p>
            <a:pPr marL="45720" indent="0" algn="r" rtl="1">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82" y="381000"/>
            <a:ext cx="381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16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3474720"/>
          </a:xfrm>
        </p:spPr>
        <p:txBody>
          <a:bodyPr>
            <a:normAutofit/>
          </a:bodyPr>
          <a:lstStyle/>
          <a:p>
            <a:pPr marL="45720" indent="0" algn="r" rtl="1">
              <a:lnSpc>
                <a:spcPct val="150000"/>
              </a:lnSpc>
              <a:buNone/>
            </a:pPr>
            <a:r>
              <a:rPr lang="fa-IR" sz="2400" b="1" dirty="0" smtClean="0">
                <a:effectLst>
                  <a:outerShdw blurRad="38100" dist="38100" dir="2700000" algn="tl">
                    <a:srgbClr val="000000">
                      <a:alpha val="43137"/>
                    </a:srgbClr>
                  </a:outerShdw>
                </a:effectLst>
                <a:cs typeface="B Lotus" pitchFamily="2" charset="-78"/>
              </a:rPr>
              <a:t>2 . گردش علمی یک یا دو ساعته : محیط آن در اطراف و نزدیکی مدرسه دانش آموزان قرار دارد.  </a:t>
            </a:r>
          </a:p>
          <a:p>
            <a:pPr marL="45720" indent="0" algn="r" rtl="1">
              <a:lnSpc>
                <a:spcPct val="150000"/>
              </a:lnSpc>
              <a:buNone/>
            </a:pPr>
            <a:r>
              <a:rPr lang="fa-IR" sz="2400" b="1" dirty="0" smtClean="0">
                <a:effectLst>
                  <a:outerShdw blurRad="38100" dist="38100" dir="2700000" algn="tl">
                    <a:srgbClr val="000000">
                      <a:alpha val="43137"/>
                    </a:srgbClr>
                  </a:outerShdw>
                </a:effectLst>
                <a:cs typeface="B Lotus" pitchFamily="2" charset="-78"/>
              </a:rPr>
              <a:t>3 . گردش علمی روزانه : مانند بازدید از یک نمایشگاه ، کارخانه و ...</a:t>
            </a:r>
          </a:p>
          <a:p>
            <a:pPr marL="45720" indent="0" algn="r" rtl="1">
              <a:lnSpc>
                <a:spcPct val="150000"/>
              </a:lnSpc>
              <a:buNone/>
            </a:pPr>
            <a:r>
              <a:rPr lang="fa-IR" sz="2400" b="1" dirty="0" smtClean="0">
                <a:effectLst>
                  <a:outerShdw blurRad="38100" dist="38100" dir="2700000" algn="tl">
                    <a:srgbClr val="000000">
                      <a:alpha val="43137"/>
                    </a:srgbClr>
                  </a:outerShdw>
                </a:effectLst>
                <a:cs typeface="B Lotus" pitchFamily="2" charset="-78"/>
              </a:rPr>
              <a:t>4 . گردش علمی هفتگی ، بازدید از مکانهای تاریخی ، پدیده های جغرافیایی اماکن مذهبی و ... که به تناسب ، زمانهای خاصی را نیاز دارند . </a:t>
            </a:r>
            <a:endParaRPr lang="en-US" sz="2400" b="1" dirty="0">
              <a:effectLst>
                <a:outerShdw blurRad="38100" dist="38100" dir="2700000" algn="tl">
                  <a:srgbClr val="000000">
                    <a:alpha val="43137"/>
                  </a:srgbClr>
                </a:outerShdw>
              </a:effectLst>
              <a:cs typeface="B Lotus"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67727"/>
            <a:ext cx="2949804" cy="220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7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990600"/>
            <a:ext cx="7315200" cy="4524568"/>
          </a:xfrm>
        </p:spPr>
        <p:txBody>
          <a:bodyPr/>
          <a:lstStyle/>
          <a:p>
            <a:pPr marL="0" indent="0" rtl="1">
              <a:buNone/>
            </a:pPr>
            <a:r>
              <a:rPr lang="fa-IR" sz="2400" dirty="0" smtClean="0">
                <a:solidFill>
                  <a:schemeClr val="accent3">
                    <a:lumMod val="50000"/>
                  </a:schemeClr>
                </a:solidFill>
                <a:cs typeface="B Lotus" pitchFamily="2" charset="-78"/>
              </a:rPr>
              <a:t/>
            </a:r>
            <a:br>
              <a:rPr lang="fa-IR" sz="2400" dirty="0" smtClean="0">
                <a:solidFill>
                  <a:schemeClr val="accent3">
                    <a:lumMod val="50000"/>
                  </a:schemeClr>
                </a:solidFill>
                <a:cs typeface="B Lotus" pitchFamily="2" charset="-78"/>
              </a:rPr>
            </a:br>
            <a:r>
              <a:rPr lang="fa-IR" sz="2400" dirty="0">
                <a:solidFill>
                  <a:schemeClr val="accent3">
                    <a:lumMod val="50000"/>
                  </a:schemeClr>
                </a:solidFill>
                <a:cs typeface="B Lotus" pitchFamily="2" charset="-78"/>
              </a:rPr>
              <a:t/>
            </a:r>
            <a:br>
              <a:rPr lang="fa-IR" sz="2400" dirty="0">
                <a:solidFill>
                  <a:schemeClr val="accent3">
                    <a:lumMod val="50000"/>
                  </a:schemeClr>
                </a:solidFill>
                <a:cs typeface="B Lotus" pitchFamily="2" charset="-78"/>
              </a:rPr>
            </a:br>
            <a:r>
              <a:rPr lang="fa-IR" sz="2800" dirty="0" smtClean="0">
                <a:solidFill>
                  <a:schemeClr val="accent3">
                    <a:lumMod val="50000"/>
                  </a:schemeClr>
                </a:solidFill>
                <a:cs typeface="B Lotus" pitchFamily="2" charset="-78"/>
              </a:rPr>
              <a:t>مزایای گردش علمی </a:t>
            </a:r>
            <a:r>
              <a:rPr lang="fa-IR" sz="2400" dirty="0" smtClean="0">
                <a:cs typeface="B Lotus" pitchFamily="2" charset="-78"/>
              </a:rPr>
              <a:t/>
            </a:r>
            <a:br>
              <a:rPr lang="fa-IR" sz="2400" dirty="0" smtClean="0">
                <a:cs typeface="B Lotus" pitchFamily="2" charset="-78"/>
              </a:rPr>
            </a:br>
            <a:r>
              <a:rPr lang="fa-IR" sz="2400" dirty="0" smtClean="0">
                <a:ln w="0"/>
                <a:solidFill>
                  <a:schemeClr val="tx1"/>
                </a:solidFill>
                <a:effectLst/>
                <a:cs typeface="B Lotus" pitchFamily="2" charset="-78"/>
              </a:rPr>
              <a:t>1 . پیوند فعالیتهای مدرسه با جامعه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2 . کسب تجارب واقعی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3 . فعال بودن شاگردان </a:t>
            </a:r>
            <a:r>
              <a:rPr lang="fa-IR" sz="2400" dirty="0" smtClean="0">
                <a:cs typeface="B Lotus" pitchFamily="2" charset="-78"/>
              </a:rPr>
              <a:t/>
            </a:r>
            <a:br>
              <a:rPr lang="fa-IR" sz="2400" dirty="0" smtClean="0">
                <a:cs typeface="B Lotus" pitchFamily="2" charset="-78"/>
              </a:rPr>
            </a:br>
            <a:r>
              <a:rPr lang="fa-IR" sz="2800" dirty="0" smtClean="0">
                <a:solidFill>
                  <a:schemeClr val="accent3">
                    <a:lumMod val="50000"/>
                  </a:schemeClr>
                </a:solidFill>
                <a:cs typeface="B Lotus" pitchFamily="2" charset="-78"/>
              </a:rPr>
              <a:t>معایب </a:t>
            </a:r>
            <a:r>
              <a:rPr lang="fa-IR" sz="2400" dirty="0" smtClean="0">
                <a:cs typeface="B Lotus" pitchFamily="2" charset="-78"/>
              </a:rPr>
              <a:t/>
            </a:r>
            <a:br>
              <a:rPr lang="fa-IR" sz="2400" dirty="0" smtClean="0">
                <a:cs typeface="B Lotus" pitchFamily="2" charset="-78"/>
              </a:rPr>
            </a:br>
            <a:r>
              <a:rPr lang="fa-IR" sz="2400" dirty="0" smtClean="0">
                <a:ln w="0"/>
                <a:solidFill>
                  <a:schemeClr val="tx1"/>
                </a:solidFill>
                <a:effectLst/>
                <a:cs typeface="B Lotus" pitchFamily="2" charset="-78"/>
              </a:rPr>
              <a:t>1 . نابسنده بودن امکانات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2 . نیاز به زمان بیشتر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3 . بر هم خوردن برنامه رسمی مدرسه </a:t>
            </a:r>
            <a:br>
              <a:rPr lang="fa-IR" sz="2400" dirty="0" smtClean="0">
                <a:ln w="0"/>
                <a:solidFill>
                  <a:schemeClr val="tx1"/>
                </a:solidFill>
                <a:effectLst/>
                <a:cs typeface="B Lotus" pitchFamily="2" charset="-78"/>
              </a:rPr>
            </a:br>
            <a:endParaRPr lang="en-US" sz="2400" dirty="0">
              <a:ln w="0"/>
              <a:solidFill>
                <a:schemeClr val="tx1"/>
              </a:solidFill>
              <a:effectLst/>
              <a:cs typeface="B Lotus" pitchFamily="2" charset="-78"/>
            </a:endParaRPr>
          </a:p>
        </p:txBody>
      </p:sp>
      <p:sp>
        <p:nvSpPr>
          <p:cNvPr id="3" name="Content Placeholder 2"/>
          <p:cNvSpPr>
            <a:spLocks noGrp="1"/>
          </p:cNvSpPr>
          <p:nvPr>
            <p:ph sz="quarter" idx="13"/>
          </p:nvPr>
        </p:nvSpPr>
        <p:spPr>
          <a:xfrm>
            <a:off x="1219200" y="381000"/>
            <a:ext cx="7162800" cy="487680"/>
          </a:xfrm>
        </p:spPr>
        <p:txBody>
          <a:bodyPr>
            <a:noAutofit/>
          </a:bodyPr>
          <a:lstStyle/>
          <a:p>
            <a:pPr marL="45720" indent="0" algn="ctr" rtl="1">
              <a:buNone/>
            </a:pPr>
            <a:r>
              <a:rPr lang="fa-IR" sz="3600" b="1" dirty="0" smtClean="0">
                <a:solidFill>
                  <a:schemeClr val="accent3">
                    <a:lumMod val="50000"/>
                  </a:schemeClr>
                </a:solidFill>
                <a:cs typeface="B Lotus" pitchFamily="2" charset="-78"/>
              </a:rPr>
              <a:t>مزایا و محدودیت های گردش علمی</a:t>
            </a:r>
            <a:endParaRPr lang="en-US" sz="3600" b="1" dirty="0">
              <a:solidFill>
                <a:schemeClr val="accent3">
                  <a:lumMod val="50000"/>
                </a:schemeClr>
              </a:solidFill>
              <a:cs typeface="B Lotus" pitchFamily="2" charset="-78"/>
            </a:endParaRPr>
          </a:p>
        </p:txBody>
      </p:sp>
    </p:spTree>
    <p:extLst>
      <p:ext uri="{BB962C8B-B14F-4D97-AF65-F5344CB8AC3E}">
        <p14:creationId xmlns:p14="http://schemas.microsoft.com/office/powerpoint/2010/main" val="405053256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371600"/>
            <a:ext cx="3276600" cy="2819400"/>
          </a:xfrm>
        </p:spPr>
        <p:txBody>
          <a:bodyPr/>
          <a:lstStyle/>
          <a:p>
            <a:pPr rtl="1">
              <a:lnSpc>
                <a:spcPct val="150000"/>
              </a:lnSpc>
              <a:buFont typeface="Arial" pitchFamily="34" charset="0"/>
              <a:buChar char="•"/>
            </a:pPr>
            <a:r>
              <a:rPr lang="fa-IR" sz="240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cs typeface="B Lotus" pitchFamily="2" charset="-78"/>
              </a:rPr>
              <a:t>در این روش معلم موضوع یا مسئله ای را مطرح میکند و شاگردان درباره آن به مطالعه ، اندیشه ، بحث و اظهار نظر می پردازند . </a:t>
            </a:r>
            <a:r>
              <a:rPr lang="fa-IR" sz="2400" dirty="0" smtClean="0">
                <a:cs typeface="B Lotus" pitchFamily="2" charset="-78"/>
              </a:rPr>
              <a:t/>
            </a:r>
            <a:br>
              <a:rPr lang="fa-IR" sz="2400" dirty="0" smtClean="0">
                <a:cs typeface="B Lotus" pitchFamily="2" charset="-78"/>
              </a:rPr>
            </a:br>
            <a:r>
              <a:rPr lang="fa-IR" sz="2400" dirty="0" smtClean="0">
                <a:cs typeface="B Lotus" pitchFamily="2" charset="-78"/>
              </a:rPr>
              <a:t>. </a:t>
            </a:r>
            <a:endParaRPr lang="en-US" sz="2400" dirty="0">
              <a:cs typeface="B Lotus" pitchFamily="2" charset="-78"/>
            </a:endParaRPr>
          </a:p>
        </p:txBody>
      </p:sp>
      <p:sp>
        <p:nvSpPr>
          <p:cNvPr id="3" name="Content Placeholder 2"/>
          <p:cNvSpPr>
            <a:spLocks noGrp="1"/>
          </p:cNvSpPr>
          <p:nvPr>
            <p:ph sz="quarter" idx="13"/>
          </p:nvPr>
        </p:nvSpPr>
        <p:spPr>
          <a:xfrm>
            <a:off x="6248400" y="381000"/>
            <a:ext cx="2057400" cy="640080"/>
          </a:xfrm>
        </p:spPr>
        <p:txBody>
          <a:bodyPr>
            <a:normAutofit/>
          </a:bodyPr>
          <a:lstStyle/>
          <a:p>
            <a:pPr marL="45720" indent="0" algn="r" rtl="1">
              <a:buNone/>
            </a:pPr>
            <a:r>
              <a:rPr lang="fa-IR" sz="2400" b="1" dirty="0" smtClean="0">
                <a:solidFill>
                  <a:srgbClr val="7030A0"/>
                </a:solidFill>
                <a:effectLst>
                  <a:outerShdw blurRad="38100" dist="38100" dir="2700000" algn="tl">
                    <a:srgbClr val="000000">
                      <a:alpha val="43137"/>
                    </a:srgbClr>
                  </a:outerShdw>
                </a:effectLst>
                <a:cs typeface="B Lotus" pitchFamily="2" charset="-78"/>
              </a:rPr>
              <a:t>روش بحث گروهی </a:t>
            </a:r>
            <a:endParaRPr lang="en-US" sz="2400" b="1" dirty="0">
              <a:solidFill>
                <a:srgbClr val="7030A0"/>
              </a:solidFill>
              <a:effectLst>
                <a:outerShdw blurRad="38100" dist="38100" dir="2700000" algn="tl">
                  <a:srgbClr val="000000">
                    <a:alpha val="43137"/>
                  </a:srgbClr>
                </a:outerShdw>
              </a:effectLst>
              <a:cs typeface="B Lotus"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2862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4419600"/>
            <a:ext cx="3200400" cy="1754326"/>
          </a:xfrm>
          <a:prstGeom prst="rect">
            <a:avLst/>
          </a:prstGeom>
          <a:noFill/>
        </p:spPr>
        <p:txBody>
          <a:bodyPr wrap="square" rtlCol="0">
            <a:spAutoFit/>
          </a:bodyPr>
          <a:lstStyle/>
          <a:p>
            <a:pPr marL="342900" indent="-342900" algn="just" rtl="1">
              <a:lnSpc>
                <a:spcPct val="150000"/>
              </a:lnSpc>
              <a:buClr>
                <a:srgbClr val="C00000"/>
              </a:buClr>
              <a:buSzPct val="128000"/>
              <a:buFont typeface="Arial" pitchFamily="34" charset="0"/>
              <a:buChar char="•"/>
            </a:pPr>
            <a:r>
              <a:rPr lang="fa-IR" sz="2400" b="1" dirty="0">
                <a:effectLst>
                  <a:outerShdw blurRad="38100" dist="38100" dir="2700000" algn="tl">
                    <a:srgbClr val="000000">
                      <a:alpha val="43137"/>
                    </a:srgbClr>
                  </a:outerShdw>
                </a:effectLst>
                <a:cs typeface="B Lotus" pitchFamily="2" charset="-78"/>
              </a:rPr>
              <a:t>این روش برای کلاسهایی با جمعیت بین 6 تا 20 نفر قابل اجراست </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53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vad\Desktop\Rahmani\New folder\New folder\روش بحث گروهی (2).jpg"/>
          <p:cNvPicPr>
            <a:picLocks noChangeAspect="1" noChangeArrowheads="1"/>
          </p:cNvPicPr>
          <p:nvPr/>
        </p:nvPicPr>
        <p:blipFill>
          <a:blip r:embed="rId2">
            <a:extLst>
              <a:ext uri="{BEBA8EAE-BF5A-486C-A8C5-ECC9F3942E4B}">
                <a14:imgProps xmlns:a14="http://schemas.microsoft.com/office/drawing/2010/main">
                  <a14:imgLayer r:embed="rId3">
                    <a14:imgEffect>
                      <a14:artisticBlur radius="2"/>
                    </a14:imgEffect>
                  </a14:imgLayer>
                </a14:imgProps>
              </a:ext>
              <a:ext uri="{28A0092B-C50C-407E-A947-70E740481C1C}">
                <a14:useLocalDpi xmlns:a14="http://schemas.microsoft.com/office/drawing/2010/main" val="0"/>
              </a:ext>
            </a:extLst>
          </a:blip>
          <a:srcRect/>
          <a:stretch>
            <a:fillRect/>
          </a:stretch>
        </p:blipFill>
        <p:spPr bwMode="auto">
          <a:xfrm>
            <a:off x="3467100" y="4257868"/>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1" y="1828800"/>
            <a:ext cx="7315200" cy="3686368"/>
          </a:xfrm>
        </p:spPr>
        <p:txBody>
          <a:bodyPr/>
          <a:lstStyle/>
          <a:p>
            <a:pPr marL="0" indent="0">
              <a:buNone/>
            </a:pPr>
            <a:r>
              <a:rPr lang="fa-IR" sz="2400" dirty="0" smtClean="0">
                <a:cs typeface="B Lotus" pitchFamily="2" charset="-78"/>
              </a:rPr>
              <a:t>1 . مورد علاقه مشترک شرکت کنندگان در بحث باشد . </a:t>
            </a:r>
            <a:br>
              <a:rPr lang="fa-IR" sz="2400" dirty="0" smtClean="0">
                <a:cs typeface="B Lotus" pitchFamily="2" charset="-78"/>
              </a:rPr>
            </a:br>
            <a:r>
              <a:rPr lang="fa-IR" sz="2400" dirty="0" smtClean="0">
                <a:cs typeface="B Lotus" pitchFamily="2" charset="-78"/>
              </a:rPr>
              <a:t>2 . موضوع باید برای شاگردان آسان و در خور فهم باشد تا بتوانند درباره آن اطلاعات لازم را کسب کنند </a:t>
            </a:r>
            <a:br>
              <a:rPr lang="fa-IR" sz="2400" dirty="0" smtClean="0">
                <a:cs typeface="B Lotus" pitchFamily="2" charset="-78"/>
              </a:rPr>
            </a:br>
            <a:r>
              <a:rPr lang="fa-IR" sz="2400" dirty="0" smtClean="0">
                <a:cs typeface="B Lotus" pitchFamily="2" charset="-78"/>
              </a:rPr>
              <a:t>3 . درباره آن بتوان نظرهای مختلف و متفوتی اظهار داشت . </a:t>
            </a:r>
            <a:br>
              <a:rPr lang="fa-IR" sz="2400" dirty="0" smtClean="0">
                <a:cs typeface="B Lotus" pitchFamily="2" charset="-78"/>
              </a:rPr>
            </a:br>
            <a:r>
              <a:rPr lang="fa-IR" sz="2400" dirty="0" smtClean="0">
                <a:cs typeface="B Lotus" pitchFamily="2" charset="-78"/>
              </a:rPr>
              <a:t>مثلا در مورد علوم و مفاهیمی مانند ریاضیات ، علوم طبیعی و مهندسی که همه در مورد اصول کلی توافق دارند نمیشود بحث کرد . اما برعکس در مورد علومی مانند علوم انسانی که به توافق با سطح بالا نخواهیم رسید مناسب است و میتوان نظرهای مختلف درباره آنها اظهار داشت . </a:t>
            </a:r>
            <a:br>
              <a:rPr lang="fa-IR" sz="2400" dirty="0" smtClean="0">
                <a:cs typeface="B Lotus" pitchFamily="2" charset="-78"/>
              </a:rPr>
            </a:br>
            <a:endParaRPr lang="en-US" sz="2400" dirty="0">
              <a:cs typeface="B Lotus" pitchFamily="2" charset="-78"/>
            </a:endParaRPr>
          </a:p>
        </p:txBody>
      </p:sp>
      <p:sp>
        <p:nvSpPr>
          <p:cNvPr id="3" name="Content Placeholder 2"/>
          <p:cNvSpPr>
            <a:spLocks noGrp="1"/>
          </p:cNvSpPr>
          <p:nvPr>
            <p:ph sz="quarter" idx="13"/>
          </p:nvPr>
        </p:nvSpPr>
        <p:spPr>
          <a:xfrm>
            <a:off x="1143000" y="731520"/>
            <a:ext cx="7162800" cy="4145280"/>
          </a:xfrm>
        </p:spPr>
        <p:txBody>
          <a:bodyPr/>
          <a:lstStyle/>
          <a:p>
            <a:pPr marL="45720" indent="0" algn="r" rtl="1">
              <a:buNone/>
            </a:pPr>
            <a:r>
              <a:rPr lang="fa-IR" b="1" dirty="0" smtClean="0">
                <a:solidFill>
                  <a:schemeClr val="accent1"/>
                </a:solidFill>
                <a:effectLst>
                  <a:outerShdw blurRad="38100" dist="38100" dir="2700000" algn="tl">
                    <a:srgbClr val="000000">
                      <a:alpha val="43137"/>
                    </a:srgbClr>
                  </a:outerShdw>
                </a:effectLst>
                <a:cs typeface="B Lotus" pitchFamily="2" charset="-78"/>
              </a:rPr>
              <a:t>چه دروس و موضوعاتی را میتوان با روش بحث گروهی تدریس کرد ؟</a:t>
            </a:r>
            <a:endParaRPr lang="en-US" b="1" dirty="0">
              <a:solidFill>
                <a:schemeClr val="accent1"/>
              </a:solidFill>
              <a:effectLst>
                <a:outerShdw blurRad="38100" dist="38100" dir="2700000" algn="tl">
                  <a:srgbClr val="000000">
                    <a:alpha val="43137"/>
                  </a:srgbClr>
                </a:outerShdw>
              </a:effectLst>
              <a:cs typeface="B Lotus" pitchFamily="2" charset="-78"/>
            </a:endParaRPr>
          </a:p>
        </p:txBody>
      </p:sp>
    </p:spTree>
    <p:extLst>
      <p:ext uri="{BB962C8B-B14F-4D97-AF65-F5344CB8AC3E}">
        <p14:creationId xmlns:p14="http://schemas.microsoft.com/office/powerpoint/2010/main" val="33627224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133600"/>
            <a:ext cx="7086600" cy="3810000"/>
          </a:xfrm>
        </p:spPr>
        <p:txBody>
          <a:bodyPr/>
          <a:lstStyle/>
          <a:p>
            <a:pPr marL="0" indent="0" rtl="1">
              <a:buNone/>
            </a:pPr>
            <a:r>
              <a:rPr lang="fa-IR" sz="2800" dirty="0" smtClean="0">
                <a:ln w="0"/>
                <a:solidFill>
                  <a:schemeClr val="tx1"/>
                </a:solidFill>
                <a:effectLst/>
                <a:cs typeface="B Lotus" pitchFamily="2" charset="-78"/>
              </a:rPr>
              <a:t>اجرای مطلوب روش بحث گروهی تا اندازه زیادی بستگی به شخصیت معلم و درجه خونگرمی او بستگی دارد . </a:t>
            </a:r>
            <a:br>
              <a:rPr lang="fa-IR" sz="2800" dirty="0" smtClean="0">
                <a:ln w="0"/>
                <a:solidFill>
                  <a:schemeClr val="tx1"/>
                </a:solidFill>
                <a:effectLst/>
                <a:cs typeface="B Lotus" pitchFamily="2" charset="-78"/>
              </a:rPr>
            </a:br>
            <a:r>
              <a:rPr lang="fa-IR" sz="2800" dirty="0" smtClean="0">
                <a:ln w="0"/>
                <a:solidFill>
                  <a:schemeClr val="tx1"/>
                </a:solidFill>
                <a:effectLst/>
                <a:cs typeface="B Lotus" pitchFamily="2" charset="-78"/>
              </a:rPr>
              <a:t>او باید :</a:t>
            </a:r>
            <a:br>
              <a:rPr lang="fa-IR" sz="2800" dirty="0" smtClean="0">
                <a:ln w="0"/>
                <a:solidFill>
                  <a:schemeClr val="tx1"/>
                </a:solidFill>
                <a:effectLst/>
                <a:cs typeface="B Lotus" pitchFamily="2" charset="-78"/>
              </a:rPr>
            </a:br>
            <a:r>
              <a:rPr lang="fa-IR" sz="2800" dirty="0" smtClean="0">
                <a:ln w="0"/>
                <a:solidFill>
                  <a:schemeClr val="tx1"/>
                </a:solidFill>
                <a:effectLst/>
                <a:cs typeface="B Lotus" pitchFamily="2" charset="-78"/>
              </a:rPr>
              <a:t>1 . از قدرت بردباری ، توانایی نظم و ساماندهی برخوردار باشد . </a:t>
            </a:r>
            <a:br>
              <a:rPr lang="fa-IR" sz="2800" dirty="0" smtClean="0">
                <a:ln w="0"/>
                <a:solidFill>
                  <a:schemeClr val="tx1"/>
                </a:solidFill>
                <a:effectLst/>
                <a:cs typeface="B Lotus" pitchFamily="2" charset="-78"/>
              </a:rPr>
            </a:br>
            <a:r>
              <a:rPr lang="fa-IR" sz="2800" dirty="0" smtClean="0">
                <a:ln w="0"/>
                <a:solidFill>
                  <a:schemeClr val="tx1"/>
                </a:solidFill>
                <a:effectLst/>
                <a:cs typeface="B Lotus" pitchFamily="2" charset="-78"/>
              </a:rPr>
              <a:t>2 . تیزهوش باشد تا بتواند برای پیگیری انحرافات بحث بدون از دست دادن خط کلی مباحثه به نکات اصلی بحث توجه داشته باشد . </a:t>
            </a:r>
            <a:br>
              <a:rPr lang="fa-IR" sz="2800" dirty="0" smtClean="0">
                <a:ln w="0"/>
                <a:solidFill>
                  <a:schemeClr val="tx1"/>
                </a:solidFill>
                <a:effectLst/>
                <a:cs typeface="B Lotus" pitchFamily="2" charset="-78"/>
              </a:rPr>
            </a:br>
            <a:r>
              <a:rPr lang="fa-IR" sz="2800" dirty="0" smtClean="0">
                <a:ln w="0"/>
                <a:solidFill>
                  <a:schemeClr val="tx1"/>
                </a:solidFill>
                <a:effectLst/>
                <a:cs typeface="B Lotus" pitchFamily="2" charset="-78"/>
              </a:rPr>
              <a:t>3 . قدرت تصمیم گیری داشته باشد . </a:t>
            </a:r>
            <a:br>
              <a:rPr lang="fa-IR" sz="2800" dirty="0" smtClean="0">
                <a:ln w="0"/>
                <a:solidFill>
                  <a:schemeClr val="tx1"/>
                </a:solidFill>
                <a:effectLst/>
                <a:cs typeface="B Lotus" pitchFamily="2" charset="-78"/>
              </a:rPr>
            </a:br>
            <a:endParaRPr lang="en-US" sz="2800" dirty="0">
              <a:ln w="0"/>
              <a:solidFill>
                <a:schemeClr val="tx1"/>
              </a:solidFill>
              <a:effectLst/>
              <a:cs typeface="B Lotus" pitchFamily="2" charset="-78"/>
            </a:endParaRPr>
          </a:p>
        </p:txBody>
      </p:sp>
      <p:sp>
        <p:nvSpPr>
          <p:cNvPr id="3" name="Content Placeholder 2"/>
          <p:cNvSpPr>
            <a:spLocks noGrp="1"/>
          </p:cNvSpPr>
          <p:nvPr>
            <p:ph sz="quarter" idx="13"/>
          </p:nvPr>
        </p:nvSpPr>
        <p:spPr>
          <a:xfrm>
            <a:off x="1143000" y="731520"/>
            <a:ext cx="7162800" cy="1402080"/>
          </a:xfrm>
        </p:spPr>
        <p:txBody>
          <a:bodyPr>
            <a:normAutofit/>
          </a:bodyPr>
          <a:lstStyle/>
          <a:p>
            <a:pPr marL="45720" indent="0" algn="r" rtl="1">
              <a:buNone/>
            </a:pPr>
            <a:r>
              <a:rPr lang="fa-IR" sz="3200" b="1" dirty="0" smtClean="0">
                <a:solidFill>
                  <a:schemeClr val="accent1"/>
                </a:solidFill>
                <a:effectLst>
                  <a:outerShdw blurRad="38100" dist="38100" dir="2700000" algn="tl">
                    <a:srgbClr val="000000">
                      <a:alpha val="43137"/>
                    </a:srgbClr>
                  </a:outerShdw>
                </a:effectLst>
                <a:cs typeface="B Lotus" pitchFamily="2" charset="-78"/>
              </a:rPr>
              <a:t>ویژگی های شخصیتی لازم برای یک معلم برای هدایت بحث گروهی </a:t>
            </a:r>
          </a:p>
          <a:p>
            <a:pPr marL="45720" indent="0" algn="r" rtl="1">
              <a:buNone/>
            </a:pPr>
            <a:endParaRPr lang="en-US" sz="3200" dirty="0">
              <a:cs typeface="B Lotus" pitchFamily="2" charset="-78"/>
            </a:endParaRPr>
          </a:p>
        </p:txBody>
      </p:sp>
    </p:spTree>
    <p:extLst>
      <p:ext uri="{BB962C8B-B14F-4D97-AF65-F5344CB8AC3E}">
        <p14:creationId xmlns:p14="http://schemas.microsoft.com/office/powerpoint/2010/main" val="17907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524000"/>
            <a:ext cx="7391400" cy="3991168"/>
          </a:xfrm>
        </p:spPr>
        <p:txBody>
          <a:bodyPr/>
          <a:lstStyle/>
          <a:p>
            <a:pPr marL="0" indent="0" rtl="1">
              <a:lnSpc>
                <a:spcPct val="150000"/>
              </a:lnSpc>
              <a:buNone/>
            </a:pPr>
            <a:r>
              <a:rPr lang="fa-IR" sz="2800" dirty="0" smtClean="0">
                <a:ln w="0"/>
                <a:solidFill>
                  <a:schemeClr val="tx1"/>
                </a:solidFill>
                <a:effectLst/>
                <a:cs typeface="B Lotus" pitchFamily="2" charset="-78"/>
              </a:rPr>
              <a:t>1 . ایجاد علاقه و آگاهی مشترک در زمینه ای خاص </a:t>
            </a:r>
            <a:br>
              <a:rPr lang="fa-IR" sz="2800" dirty="0" smtClean="0">
                <a:ln w="0"/>
                <a:solidFill>
                  <a:schemeClr val="tx1"/>
                </a:solidFill>
                <a:effectLst/>
                <a:cs typeface="B Lotus" pitchFamily="2" charset="-78"/>
              </a:rPr>
            </a:br>
            <a:r>
              <a:rPr lang="fa-IR" sz="2800" dirty="0" smtClean="0">
                <a:ln w="0"/>
                <a:solidFill>
                  <a:schemeClr val="tx1"/>
                </a:solidFill>
                <a:effectLst/>
                <a:cs typeface="B Lotus" pitchFamily="2" charset="-78"/>
              </a:rPr>
              <a:t>2 . ایجاد و پرورش تفکر انتقادی و توانایی انتقادپذیری </a:t>
            </a:r>
            <a:br>
              <a:rPr lang="fa-IR" sz="2800" dirty="0" smtClean="0">
                <a:ln w="0"/>
                <a:solidFill>
                  <a:schemeClr val="tx1"/>
                </a:solidFill>
                <a:effectLst/>
                <a:cs typeface="B Lotus" pitchFamily="2" charset="-78"/>
              </a:rPr>
            </a:br>
            <a:r>
              <a:rPr lang="fa-IR" sz="2800" dirty="0" smtClean="0">
                <a:ln w="0"/>
                <a:solidFill>
                  <a:schemeClr val="tx1"/>
                </a:solidFill>
                <a:effectLst/>
                <a:cs typeface="B Lotus" pitchFamily="2" charset="-78"/>
              </a:rPr>
              <a:t>3 . ایجاد توانایی اظهار نظر در جمع </a:t>
            </a:r>
            <a:br>
              <a:rPr lang="fa-IR" sz="2800" dirty="0" smtClean="0">
                <a:ln w="0"/>
                <a:solidFill>
                  <a:schemeClr val="tx1"/>
                </a:solidFill>
                <a:effectLst/>
                <a:cs typeface="B Lotus" pitchFamily="2" charset="-78"/>
              </a:rPr>
            </a:br>
            <a:r>
              <a:rPr lang="fa-IR" sz="2800" dirty="0" smtClean="0">
                <a:ln w="0"/>
                <a:solidFill>
                  <a:schemeClr val="tx1"/>
                </a:solidFill>
                <a:effectLst/>
                <a:cs typeface="B Lotus" pitchFamily="2" charset="-78"/>
              </a:rPr>
              <a:t>4 . توانایی و ممدیریت رهبری گروه </a:t>
            </a:r>
            <a:br>
              <a:rPr lang="fa-IR" sz="2800" dirty="0" smtClean="0">
                <a:ln w="0"/>
                <a:solidFill>
                  <a:schemeClr val="tx1"/>
                </a:solidFill>
                <a:effectLst/>
                <a:cs typeface="B Lotus" pitchFamily="2" charset="-78"/>
              </a:rPr>
            </a:br>
            <a:r>
              <a:rPr lang="fa-IR" sz="2800" dirty="0" smtClean="0">
                <a:ln w="0"/>
                <a:solidFill>
                  <a:schemeClr val="tx1"/>
                </a:solidFill>
                <a:effectLst/>
                <a:cs typeface="B Lotus" pitchFamily="2" charset="-78"/>
              </a:rPr>
              <a:t>5 . تقویت قدرت بیان و استدلال </a:t>
            </a:r>
            <a:br>
              <a:rPr lang="fa-IR" sz="2800" dirty="0" smtClean="0">
                <a:ln w="0"/>
                <a:solidFill>
                  <a:schemeClr val="tx1"/>
                </a:solidFill>
                <a:effectLst/>
                <a:cs typeface="B Lotus" pitchFamily="2" charset="-78"/>
              </a:rPr>
            </a:br>
            <a:r>
              <a:rPr lang="fa-IR" sz="2800" dirty="0" smtClean="0">
                <a:ln w="0"/>
                <a:solidFill>
                  <a:schemeClr val="tx1"/>
                </a:solidFill>
                <a:effectLst/>
                <a:cs typeface="B Lotus" pitchFamily="2" charset="-78"/>
              </a:rPr>
              <a:t>6 . تقویت قدرت تحلیل و تصمیم گیری </a:t>
            </a:r>
            <a:br>
              <a:rPr lang="fa-IR" sz="2800" dirty="0" smtClean="0">
                <a:ln w="0"/>
                <a:solidFill>
                  <a:schemeClr val="tx1"/>
                </a:solidFill>
                <a:effectLst/>
                <a:cs typeface="B Lotus" pitchFamily="2" charset="-78"/>
              </a:rPr>
            </a:br>
            <a:endParaRPr lang="en-US" sz="2800" dirty="0">
              <a:ln w="0"/>
              <a:solidFill>
                <a:schemeClr val="tx1"/>
              </a:solidFill>
              <a:effectLst/>
              <a:cs typeface="B Lotus" pitchFamily="2" charset="-78"/>
            </a:endParaRPr>
          </a:p>
        </p:txBody>
      </p:sp>
      <p:sp>
        <p:nvSpPr>
          <p:cNvPr id="3" name="Content Placeholder 2"/>
          <p:cNvSpPr>
            <a:spLocks noGrp="1"/>
          </p:cNvSpPr>
          <p:nvPr>
            <p:ph sz="quarter" idx="13"/>
          </p:nvPr>
        </p:nvSpPr>
        <p:spPr>
          <a:xfrm>
            <a:off x="1143000" y="731520"/>
            <a:ext cx="7162800" cy="716280"/>
          </a:xfrm>
        </p:spPr>
        <p:txBody>
          <a:bodyPr>
            <a:normAutofit/>
          </a:bodyPr>
          <a:lstStyle/>
          <a:p>
            <a:pPr marL="45720" indent="0" algn="r" rtl="1">
              <a:buNone/>
            </a:pPr>
            <a:r>
              <a:rPr lang="fa-IR" sz="3200" b="1" dirty="0" smtClean="0">
                <a:solidFill>
                  <a:schemeClr val="accent1"/>
                </a:solidFill>
                <a:effectLst>
                  <a:outerShdw blurRad="38100" dist="38100" dir="2700000" algn="tl">
                    <a:srgbClr val="000000">
                      <a:alpha val="43137"/>
                    </a:srgbClr>
                  </a:outerShdw>
                </a:effectLst>
                <a:cs typeface="B Lotus" pitchFamily="2" charset="-78"/>
              </a:rPr>
              <a:t>اثرات بحث گروهی </a:t>
            </a:r>
          </a:p>
        </p:txBody>
      </p:sp>
    </p:spTree>
    <p:extLst>
      <p:ext uri="{BB962C8B-B14F-4D97-AF65-F5344CB8AC3E}">
        <p14:creationId xmlns:p14="http://schemas.microsoft.com/office/powerpoint/2010/main" val="269544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6512511" cy="1952432"/>
          </a:xfrm>
        </p:spPr>
        <p:txBody>
          <a:bodyPr/>
          <a:lstStyle/>
          <a:p>
            <a:pPr marL="0" indent="0" rtl="1">
              <a:buNone/>
            </a:pPr>
            <a:r>
              <a:rPr lang="fa-IR" sz="2000" dirty="0" smtClean="0">
                <a:ln w="0"/>
                <a:solidFill>
                  <a:schemeClr val="tx1"/>
                </a:solidFill>
                <a:effectLst>
                  <a:outerShdw blurRad="38100" dist="38100" dir="2700000" algn="tl">
                    <a:srgbClr val="000000">
                      <a:alpha val="43137"/>
                    </a:srgbClr>
                  </a:outerShdw>
                </a:effectLst>
                <a:cs typeface="B Lotus" pitchFamily="2" charset="-78"/>
              </a:rPr>
              <a:t>                                                                                                       </a:t>
            </a:r>
            <a:r>
              <a:rPr lang="fa-IR" sz="2400" dirty="0" smtClean="0">
                <a:ln w="0"/>
                <a:solidFill>
                  <a:schemeClr val="tx1"/>
                </a:solidFill>
                <a:effectLst>
                  <a:outerShdw blurRad="38100" dist="38100" dir="2700000" algn="tl">
                    <a:srgbClr val="000000">
                      <a:alpha val="43137"/>
                    </a:srgbClr>
                  </a:outerShdw>
                </a:effectLst>
                <a:cs typeface="B Lotus" pitchFamily="2" charset="-78"/>
              </a:rPr>
              <a:t> آرایش دایره ای           </a:t>
            </a:r>
            <a:br>
              <a:rPr lang="fa-IR" sz="2400" dirty="0" smtClean="0">
                <a:ln w="0"/>
                <a:solidFill>
                  <a:schemeClr val="tx1"/>
                </a:solidFill>
                <a:effectLst>
                  <a:outerShdw blurRad="38100" dist="38100" dir="2700000" algn="tl">
                    <a:srgbClr val="000000">
                      <a:alpha val="43137"/>
                    </a:srgbClr>
                  </a:outerShdw>
                </a:effectLst>
                <a:cs typeface="B Lotus" pitchFamily="2" charset="-78"/>
              </a:rPr>
            </a:br>
            <a:r>
              <a:rPr lang="fa-IR" sz="2400" dirty="0" smtClean="0">
                <a:ln w="0"/>
                <a:solidFill>
                  <a:schemeClr val="tx1"/>
                </a:solidFill>
                <a:effectLst>
                  <a:outerShdw blurRad="38100" dist="38100" dir="2700000" algn="tl">
                    <a:srgbClr val="000000">
                      <a:alpha val="43137"/>
                    </a:srgbClr>
                  </a:outerShdw>
                </a:effectLst>
                <a:cs typeface="B Lotus" pitchFamily="2" charset="-78"/>
              </a:rPr>
              <a:t>انواع شبکه های ارتباطی غیر متمرکز</a:t>
            </a:r>
            <a:br>
              <a:rPr lang="fa-IR" sz="2400" dirty="0" smtClean="0">
                <a:ln w="0"/>
                <a:solidFill>
                  <a:schemeClr val="tx1"/>
                </a:solidFill>
                <a:effectLst>
                  <a:outerShdw blurRad="38100" dist="38100" dir="2700000" algn="tl">
                    <a:srgbClr val="000000">
                      <a:alpha val="43137"/>
                    </a:srgbClr>
                  </a:outerShdw>
                </a:effectLst>
                <a:cs typeface="B Lotus" pitchFamily="2" charset="-78"/>
              </a:rPr>
            </a:br>
            <a:r>
              <a:rPr lang="fa-IR" sz="2400" dirty="0">
                <a:ln w="0"/>
                <a:solidFill>
                  <a:schemeClr val="tx1"/>
                </a:solidFill>
                <a:effectLst>
                  <a:outerShdw blurRad="38100" dist="38100" dir="2700000" algn="tl">
                    <a:srgbClr val="000000">
                      <a:alpha val="43137"/>
                    </a:srgbClr>
                  </a:outerShdw>
                </a:effectLst>
                <a:cs typeface="B Lotus" pitchFamily="2" charset="-78"/>
              </a:rPr>
              <a:t>                                                                                    آرایش چند کانالی </a:t>
            </a:r>
            <a:br>
              <a:rPr lang="fa-IR" sz="2400" dirty="0">
                <a:ln w="0"/>
                <a:solidFill>
                  <a:schemeClr val="tx1"/>
                </a:solidFill>
                <a:effectLst>
                  <a:outerShdw blurRad="38100" dist="38100" dir="2700000" algn="tl">
                    <a:srgbClr val="000000">
                      <a:alpha val="43137"/>
                    </a:srgbClr>
                  </a:outerShdw>
                </a:effectLst>
                <a:cs typeface="B Lotus" pitchFamily="2" charset="-78"/>
              </a:rPr>
            </a:br>
            <a:r>
              <a:rPr lang="fa-IR" sz="2400" dirty="0" smtClean="0">
                <a:ln w="0"/>
                <a:solidFill>
                  <a:schemeClr val="tx1"/>
                </a:solidFill>
                <a:effectLst>
                  <a:outerShdw blurRad="38100" dist="38100" dir="2700000" algn="tl">
                    <a:srgbClr val="000000">
                      <a:alpha val="43137"/>
                    </a:srgbClr>
                  </a:outerShdw>
                </a:effectLst>
                <a:cs typeface="B Lotus" pitchFamily="2" charset="-78"/>
              </a:rPr>
              <a:t/>
            </a:r>
            <a:br>
              <a:rPr lang="fa-IR" sz="2400" dirty="0" smtClean="0">
                <a:ln w="0"/>
                <a:solidFill>
                  <a:schemeClr val="tx1"/>
                </a:solidFill>
                <a:effectLst>
                  <a:outerShdw blurRad="38100" dist="38100" dir="2700000" algn="tl">
                    <a:srgbClr val="000000">
                      <a:alpha val="43137"/>
                    </a:srgbClr>
                  </a:outerShdw>
                </a:effectLst>
                <a:cs typeface="B Lotus" pitchFamily="2" charset="-78"/>
              </a:rPr>
            </a:br>
            <a:endParaRPr lang="en-US" sz="2400" dirty="0">
              <a:ln w="0"/>
              <a:solidFill>
                <a:schemeClr val="tx1"/>
              </a:solidFill>
              <a:effectLst>
                <a:outerShdw blurRad="38100" dist="38100" dir="2700000" algn="tl">
                  <a:srgbClr val="000000">
                    <a:alpha val="43137"/>
                  </a:srgbClr>
                </a:outerShdw>
              </a:effectLst>
              <a:cs typeface="B Lotus" pitchFamily="2" charset="-78"/>
            </a:endParaRPr>
          </a:p>
        </p:txBody>
      </p:sp>
      <p:sp>
        <p:nvSpPr>
          <p:cNvPr id="3" name="Content Placeholder 2"/>
          <p:cNvSpPr>
            <a:spLocks noGrp="1"/>
          </p:cNvSpPr>
          <p:nvPr>
            <p:ph sz="quarter" idx="13"/>
          </p:nvPr>
        </p:nvSpPr>
        <p:spPr>
          <a:xfrm>
            <a:off x="1143000" y="731520"/>
            <a:ext cx="7239000" cy="3474720"/>
          </a:xfrm>
        </p:spPr>
        <p:txBody>
          <a:bodyPr>
            <a:normAutofit/>
          </a:bodyPr>
          <a:lstStyle/>
          <a:p>
            <a:pPr marL="45720" indent="0" algn="ctr" rtl="1">
              <a:buNone/>
            </a:pPr>
            <a:r>
              <a:rPr lang="fa-IR" sz="2800" b="1" i="1" dirty="0" smtClean="0">
                <a:solidFill>
                  <a:schemeClr val="accent5"/>
                </a:solidFill>
                <a:cs typeface="B Lotus" pitchFamily="2" charset="-78"/>
              </a:rPr>
              <a:t>تعیین نحوه آرایش شبکه های ارتباطی </a:t>
            </a:r>
          </a:p>
          <a:p>
            <a:pPr marL="45720" indent="0" algn="r" rtl="1">
              <a:buNone/>
            </a:pPr>
            <a:r>
              <a:rPr lang="fa-IR" sz="2400" b="1" dirty="0" smtClean="0">
                <a:cs typeface="B Lotus" pitchFamily="2" charset="-78"/>
              </a:rPr>
              <a:t>آرایش شبکه های ارتباطی معمولا به دو صورت متمرکز و غیرمتمرکز صورت میگیرد . </a:t>
            </a:r>
          </a:p>
          <a:p>
            <a:pPr marL="45720" indent="0" algn="r" rtl="1">
              <a:buNone/>
            </a:pPr>
            <a:r>
              <a:rPr lang="fa-IR" sz="2400" b="1" dirty="0" smtClean="0">
                <a:cs typeface="B Lotus" pitchFamily="2" charset="-78"/>
              </a:rPr>
              <a:t>شبکه های ارتباطی متمرکز : یک فرد معمولا معلم ، محور و مرکز ارتباط است </a:t>
            </a:r>
          </a:p>
          <a:p>
            <a:pPr marL="45720" indent="0" algn="r" rtl="1">
              <a:buNone/>
            </a:pPr>
            <a:endParaRPr lang="fa-IR" sz="2000" dirty="0" smtClean="0">
              <a:cs typeface="B Lotus" pitchFamily="2" charset="-78"/>
            </a:endParaRPr>
          </a:p>
          <a:p>
            <a:pPr marL="45720" indent="0" algn="r" rtl="1">
              <a:buNone/>
            </a:pPr>
            <a:r>
              <a:rPr lang="fa-IR" sz="2000" dirty="0" smtClean="0">
                <a:cs typeface="B Lotus" pitchFamily="2" charset="-78"/>
              </a:rPr>
              <a:t>                                                                                                      </a:t>
            </a:r>
            <a:r>
              <a:rPr lang="fa-IR" sz="2400" b="1" dirty="0" smtClean="0">
                <a:ln w="0"/>
                <a:solidFill>
                  <a:schemeClr val="tx1"/>
                </a:solidFill>
                <a:effectLst>
                  <a:outerShdw blurRad="38100" dist="38100" dir="2700000" algn="tl">
                    <a:srgbClr val="000000">
                      <a:alpha val="43137"/>
                    </a:srgbClr>
                  </a:outerShdw>
                </a:effectLst>
                <a:cs typeface="B Lotus" pitchFamily="2" charset="-78"/>
              </a:rPr>
              <a:t>آرایش چرخی </a:t>
            </a:r>
          </a:p>
          <a:p>
            <a:pPr marL="45720" indent="0" algn="r" rtl="1">
              <a:buNone/>
            </a:pPr>
            <a:r>
              <a:rPr lang="fa-IR" sz="2400" b="1" dirty="0" smtClean="0">
                <a:ln w="0"/>
                <a:solidFill>
                  <a:schemeClr val="tx1"/>
                </a:solidFill>
                <a:effectLst>
                  <a:outerShdw blurRad="38100" dist="38100" dir="2700000" algn="tl">
                    <a:srgbClr val="000000">
                      <a:alpha val="43137"/>
                    </a:srgbClr>
                  </a:outerShdw>
                </a:effectLst>
                <a:cs typeface="B Lotus" pitchFamily="2" charset="-78"/>
              </a:rPr>
              <a:t>انواع شبکه های متمرکز                                               آرایش زنجیره ای</a:t>
            </a:r>
          </a:p>
          <a:p>
            <a:pPr marL="45720" indent="0" algn="r" rtl="1">
              <a:buNone/>
            </a:pPr>
            <a:r>
              <a:rPr lang="fa-IR" sz="2400" b="1" dirty="0">
                <a:ln w="0"/>
                <a:solidFill>
                  <a:schemeClr val="tx1"/>
                </a:solidFill>
                <a:effectLst>
                  <a:outerShdw blurRad="38100" dist="38100" dir="2700000" algn="tl">
                    <a:srgbClr val="000000">
                      <a:alpha val="43137"/>
                    </a:srgbClr>
                  </a:outerShdw>
                </a:effectLst>
                <a:cs typeface="B Lotus" pitchFamily="2" charset="-78"/>
              </a:rPr>
              <a:t> </a:t>
            </a:r>
            <a:r>
              <a:rPr lang="fa-IR" sz="2400" b="1" dirty="0" smtClean="0">
                <a:ln w="0"/>
                <a:solidFill>
                  <a:schemeClr val="tx1"/>
                </a:solidFill>
                <a:effectLst>
                  <a:outerShdw blurRad="38100" dist="38100" dir="2700000" algn="tl">
                    <a:srgbClr val="000000">
                      <a:alpha val="43137"/>
                    </a:srgbClr>
                  </a:outerShdw>
                </a:effectLst>
                <a:cs typeface="B Lotus" pitchFamily="2" charset="-78"/>
              </a:rPr>
              <a:t>                                                                                     آرایش </a:t>
            </a:r>
            <a:r>
              <a:rPr lang="en-US" sz="2400" b="1" dirty="0" smtClean="0">
                <a:ln w="0"/>
                <a:solidFill>
                  <a:schemeClr val="tx1"/>
                </a:solidFill>
                <a:effectLst>
                  <a:outerShdw blurRad="38100" dist="38100" dir="2700000" algn="tl">
                    <a:srgbClr val="000000">
                      <a:alpha val="43137"/>
                    </a:srgbClr>
                  </a:outerShdw>
                </a:effectLst>
                <a:cs typeface="B Lotus" pitchFamily="2" charset="-78"/>
              </a:rPr>
              <a:t>Y </a:t>
            </a:r>
            <a:r>
              <a:rPr lang="fa-IR" sz="2400" b="1" dirty="0" smtClean="0">
                <a:ln w="0"/>
                <a:solidFill>
                  <a:schemeClr val="tx1"/>
                </a:solidFill>
                <a:effectLst>
                  <a:outerShdw blurRad="38100" dist="38100" dir="2700000" algn="tl">
                    <a:srgbClr val="000000">
                      <a:alpha val="43137"/>
                    </a:srgbClr>
                  </a:outerShdw>
                </a:effectLst>
                <a:cs typeface="B Lotus" pitchFamily="2" charset="-78"/>
              </a:rPr>
              <a:t> شکل  </a:t>
            </a:r>
            <a:endParaRPr lang="en-US" sz="2400" b="1" dirty="0">
              <a:ln w="0"/>
              <a:solidFill>
                <a:schemeClr val="tx1"/>
              </a:solidFill>
              <a:effectLst>
                <a:outerShdw blurRad="38100" dist="38100" dir="2700000" algn="tl">
                  <a:srgbClr val="000000">
                    <a:alpha val="43137"/>
                  </a:srgbClr>
                </a:outerShdw>
              </a:effectLst>
              <a:cs typeface="B Lotus" pitchFamily="2" charset="-78"/>
            </a:endParaRPr>
          </a:p>
        </p:txBody>
      </p:sp>
      <p:cxnSp>
        <p:nvCxnSpPr>
          <p:cNvPr id="5" name="Straight Arrow Connector 4"/>
          <p:cNvCxnSpPr/>
          <p:nvPr/>
        </p:nvCxnSpPr>
        <p:spPr>
          <a:xfrm flipH="1">
            <a:off x="5029200" y="3045691"/>
            <a:ext cx="990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5029200" y="3094509"/>
            <a:ext cx="99060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5029200" y="2574636"/>
            <a:ext cx="9906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4554244" y="5056583"/>
            <a:ext cx="99060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4533900" y="4580910"/>
            <a:ext cx="9906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745525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1143000"/>
            <a:ext cx="5713210" cy="3581400"/>
          </a:xfrm>
        </p:spPr>
        <p:txBody>
          <a:bodyPr>
            <a:noAutofit/>
          </a:bodyPr>
          <a:lstStyle/>
          <a:p>
            <a:pPr algn="ctr" rtl="1"/>
            <a:endParaRPr lang="fa-IR" sz="6000" b="1" dirty="0">
              <a:latin typeface="Arabic Typesetting" pitchFamily="66" charset="-78"/>
              <a:cs typeface="Arabic Typesetting" pitchFamily="66" charset="-78"/>
            </a:endParaRPr>
          </a:p>
          <a:p>
            <a:pPr algn="ctr" rtl="1"/>
            <a:r>
              <a:rPr lang="fa-IR" sz="6000" b="1" dirty="0">
                <a:latin typeface="Arabic Typesetting" pitchFamily="66" charset="-78"/>
                <a:cs typeface="B Lotus" pitchFamily="2" charset="-78"/>
              </a:rPr>
              <a:t>روش های تدریس سنتی و متداول </a:t>
            </a:r>
            <a:endParaRPr lang="en-US" sz="6000" b="1" dirty="0">
              <a:latin typeface="Arabic Typesetting" pitchFamily="66" charset="-78"/>
              <a:cs typeface="B Lotus" pitchFamily="2" charset="-78"/>
            </a:endParaRPr>
          </a:p>
          <a:p>
            <a:pPr algn="ctr" rtl="1"/>
            <a:endParaRPr lang="en-US" sz="6000" b="1" dirty="0">
              <a:latin typeface="Arabic Typesetting" pitchFamily="66" charset="-78"/>
              <a:cs typeface="Arabic Typesetting" pitchFamily="66" charset="-78"/>
            </a:endParaRPr>
          </a:p>
        </p:txBody>
      </p:sp>
      <p:sp>
        <p:nvSpPr>
          <p:cNvPr id="4" name="Title 3"/>
          <p:cNvSpPr>
            <a:spLocks noGrp="1"/>
          </p:cNvSpPr>
          <p:nvPr>
            <p:ph type="ctrTitle"/>
          </p:nvPr>
        </p:nvSpPr>
        <p:spPr>
          <a:xfrm>
            <a:off x="1295400" y="228600"/>
            <a:ext cx="7175351" cy="1793167"/>
          </a:xfrm>
        </p:spPr>
        <p:txBody>
          <a:bodyPr/>
          <a:lstStyle/>
          <a:p>
            <a:pPr marL="182880" indent="0" algn="r" rtl="1">
              <a:buNone/>
            </a:pPr>
            <a:r>
              <a:rPr lang="fa-IR" dirty="0">
                <a:solidFill>
                  <a:schemeClr val="accent1"/>
                </a:solidFill>
                <a:latin typeface="Arabic Typesetting" pitchFamily="66" charset="-78"/>
                <a:cs typeface="B Lotus" pitchFamily="2" charset="-78"/>
              </a:rPr>
              <a:t>فصل دهم:</a:t>
            </a:r>
            <a:r>
              <a:rPr lang="fa-IR" dirty="0">
                <a:latin typeface="Arabic Typesetting" pitchFamily="66" charset="-78"/>
                <a:cs typeface="Arabic Typesetting" pitchFamily="66" charset="-78"/>
              </a:rPr>
              <a:t/>
            </a:r>
            <a:br>
              <a:rPr lang="fa-IR" dirty="0">
                <a:latin typeface="Arabic Typesetting" pitchFamily="66" charset="-78"/>
                <a:cs typeface="Arabic Typesetting" pitchFamily="66" charset="-78"/>
              </a:rPr>
            </a:br>
            <a:endParaRPr lang="en-US" dirty="0"/>
          </a:p>
        </p:txBody>
      </p:sp>
    </p:spTree>
    <p:extLst>
      <p:ext uri="{BB962C8B-B14F-4D97-AF65-F5344CB8AC3E}">
        <p14:creationId xmlns:p14="http://schemas.microsoft.com/office/powerpoint/2010/main" val="41479652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3474720"/>
          </a:xfrm>
        </p:spPr>
        <p:txBody>
          <a:bodyPr/>
          <a:lstStyle/>
          <a:p>
            <a:pPr marL="45720" indent="0" algn="r" rtl="1">
              <a:buNone/>
            </a:pPr>
            <a:r>
              <a:rPr lang="fa-IR" b="1" dirty="0" smtClean="0">
                <a:effectLst>
                  <a:outerShdw blurRad="38100" dist="38100" dir="2700000" algn="tl">
                    <a:srgbClr val="000000">
                      <a:alpha val="43137"/>
                    </a:srgbClr>
                  </a:outerShdw>
                </a:effectLst>
                <a:cs typeface="B Lotus" pitchFamily="2" charset="-78"/>
              </a:rPr>
              <a:t>شبکه های ارتباطی متمرکز </a:t>
            </a:r>
          </a:p>
          <a:p>
            <a:pPr marL="45720" indent="0" algn="r" rtl="1">
              <a:buNone/>
            </a:pPr>
            <a:r>
              <a:rPr lang="fa-IR" b="1" dirty="0" smtClean="0">
                <a:effectLst>
                  <a:outerShdw blurRad="38100" dist="38100" dir="2700000" algn="tl">
                    <a:srgbClr val="000000">
                      <a:alpha val="43137"/>
                    </a:srgbClr>
                  </a:outerShdw>
                </a:effectLst>
                <a:cs typeface="B Lotus" pitchFamily="2" charset="-78"/>
              </a:rPr>
              <a:t>الف - آرایش چرخی : در این شکل از ارتباط فرد مطالب را از بقیه افراد گروه مگیرد و نتیجه یا تصمیم گیری را به افراد باز میگرداند . </a:t>
            </a:r>
          </a:p>
          <a:p>
            <a:pPr marL="45720" indent="0" algn="r" rtl="1">
              <a:buNone/>
            </a:pPr>
            <a:r>
              <a:rPr lang="fa-IR" b="1" dirty="0" smtClean="0">
                <a:effectLst>
                  <a:outerShdw blurRad="38100" dist="38100" dir="2700000" algn="tl">
                    <a:srgbClr val="000000">
                      <a:alpha val="43137"/>
                    </a:srgbClr>
                  </a:outerShdw>
                </a:effectLst>
                <a:cs typeface="B Lotus" pitchFamily="2" charset="-78"/>
              </a:rPr>
              <a:t>معمولا معلم در مرکز گروه قرار دارد و نقش او در این ارتباط نقش کلیدی است و از بحث متقابل فراگیران جلوگیری به عمل می آورد. </a:t>
            </a:r>
          </a:p>
          <a:p>
            <a:pPr marL="45720" indent="0" algn="r" rtl="1">
              <a:buNone/>
            </a:pPr>
            <a:endParaRPr lang="fa-IR" dirty="0"/>
          </a:p>
          <a:p>
            <a:pPr marL="45720" indent="0" algn="r" rtl="1">
              <a:buNone/>
            </a:pPr>
            <a:endParaRPr lang="fa-IR" dirty="0" smtClean="0"/>
          </a:p>
          <a:p>
            <a:pPr marL="45720" indent="0" algn="r" rtl="1">
              <a:buNone/>
            </a:pPr>
            <a:endParaRPr lang="fa-IR" dirty="0"/>
          </a:p>
        </p:txBody>
      </p:sp>
      <p:sp>
        <p:nvSpPr>
          <p:cNvPr id="4" name="Flowchart: Connector 3"/>
          <p:cNvSpPr/>
          <p:nvPr/>
        </p:nvSpPr>
        <p:spPr>
          <a:xfrm>
            <a:off x="4038600" y="3733800"/>
            <a:ext cx="838200" cy="609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4830433" y="3540601"/>
            <a:ext cx="351352" cy="317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0"/>
          </p:cNvCxnSpPr>
          <p:nvPr/>
        </p:nvCxnSpPr>
        <p:spPr>
          <a:xfrm flipV="1">
            <a:off x="4457700" y="3352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1"/>
          </p:cNvCxnSpPr>
          <p:nvPr/>
        </p:nvCxnSpPr>
        <p:spPr>
          <a:xfrm flipH="1" flipV="1">
            <a:off x="3733800" y="3664137"/>
            <a:ext cx="427552" cy="158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p:cNvCxnSpPr>
          <p:nvPr/>
        </p:nvCxnSpPr>
        <p:spPr>
          <a:xfrm flipH="1">
            <a:off x="3886200" y="4254126"/>
            <a:ext cx="275152" cy="241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57700" y="4343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5"/>
          </p:cNvCxnSpPr>
          <p:nvPr/>
        </p:nvCxnSpPr>
        <p:spPr>
          <a:xfrm>
            <a:off x="4754048" y="4254126"/>
            <a:ext cx="351352" cy="241674"/>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3642776" y="4419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3451121" y="35052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4305300" y="30480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4305300" y="4742873"/>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5050352" y="4419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5105400" y="33528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50152" y="5121564"/>
            <a:ext cx="1905000" cy="369332"/>
          </a:xfrm>
          <a:prstGeom prst="rect">
            <a:avLst/>
          </a:prstGeom>
          <a:noFill/>
        </p:spPr>
        <p:txBody>
          <a:bodyPr wrap="square" rtlCol="0">
            <a:spAutoFit/>
          </a:bodyPr>
          <a:lstStyle/>
          <a:p>
            <a:pPr algn="ctr"/>
            <a:r>
              <a:rPr lang="fa-IR" b="1" dirty="0" smtClean="0">
                <a:effectLst>
                  <a:outerShdw blurRad="38100" dist="38100" dir="2700000" algn="tl">
                    <a:srgbClr val="000000">
                      <a:alpha val="43137"/>
                    </a:srgbClr>
                  </a:outerShdw>
                </a:effectLst>
                <a:cs typeface="B Lotus" pitchFamily="2" charset="-78"/>
              </a:rPr>
              <a:t>آرایش چرخی </a:t>
            </a:r>
            <a:endParaRPr lang="en-US" b="1" dirty="0">
              <a:effectLst>
                <a:outerShdw blurRad="38100" dist="38100" dir="2700000" algn="tl">
                  <a:srgbClr val="000000">
                    <a:alpha val="43137"/>
                  </a:srgbClr>
                </a:outerShdw>
              </a:effectLst>
              <a:cs typeface="B Lotus" pitchFamily="2" charset="-78"/>
            </a:endParaRPr>
          </a:p>
        </p:txBody>
      </p:sp>
    </p:spTree>
    <p:extLst>
      <p:ext uri="{BB962C8B-B14F-4D97-AF65-F5344CB8AC3E}">
        <p14:creationId xmlns:p14="http://schemas.microsoft.com/office/powerpoint/2010/main" val="191503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3474720"/>
          </a:xfrm>
        </p:spPr>
        <p:txBody>
          <a:bodyPr>
            <a:normAutofit/>
          </a:bodyPr>
          <a:lstStyle/>
          <a:p>
            <a:pPr marL="45720" indent="0" algn="r" rtl="1">
              <a:buNone/>
            </a:pPr>
            <a:r>
              <a:rPr lang="fa-IR" sz="2400" b="1" dirty="0" smtClean="0">
                <a:effectLst>
                  <a:outerShdw blurRad="38100" dist="38100" dir="2700000" algn="tl">
                    <a:srgbClr val="000000">
                      <a:alpha val="43137"/>
                    </a:srgbClr>
                  </a:outerShdw>
                </a:effectLst>
                <a:cs typeface="B Lotus" pitchFamily="2" charset="-78"/>
              </a:rPr>
              <a:t>ب – شبکه ارتباطی زنجیره ای : در این شکل از ارتباط معمولا سلسله مراتب حاکم است و هریک از اعضا گزارش خود را به مسئول بالاتر منتقل میکند . </a:t>
            </a:r>
          </a:p>
          <a:p>
            <a:pPr marL="45720" indent="0" algn="r" rtl="1">
              <a:buNone/>
            </a:pPr>
            <a:endParaRPr lang="en-US" sz="2400" dirty="0"/>
          </a:p>
        </p:txBody>
      </p:sp>
      <p:sp>
        <p:nvSpPr>
          <p:cNvPr id="4" name="Flowchart: Connector 3"/>
          <p:cNvSpPr/>
          <p:nvPr/>
        </p:nvSpPr>
        <p:spPr>
          <a:xfrm>
            <a:off x="4191000" y="2133600"/>
            <a:ext cx="6096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3"/>
          </p:cNvCxnSpPr>
          <p:nvPr/>
        </p:nvCxnSpPr>
        <p:spPr>
          <a:xfrm flipH="1">
            <a:off x="3657600" y="2523845"/>
            <a:ext cx="622674" cy="295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5"/>
          </p:cNvCxnSpPr>
          <p:nvPr/>
        </p:nvCxnSpPr>
        <p:spPr>
          <a:xfrm>
            <a:off x="4711326" y="2523845"/>
            <a:ext cx="470274" cy="295555"/>
          </a:xfrm>
          <a:prstGeom prst="line">
            <a:avLst/>
          </a:prstGeom>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a:xfrm>
            <a:off x="3415145" y="2819400"/>
            <a:ext cx="3810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105400" y="2819400"/>
            <a:ext cx="3810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9" idx="4"/>
          </p:cNvCxnSpPr>
          <p:nvPr/>
        </p:nvCxnSpPr>
        <p:spPr>
          <a:xfrm>
            <a:off x="3605645" y="31242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95900" y="31242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lowchart: Connector 13"/>
          <p:cNvSpPr/>
          <p:nvPr/>
        </p:nvSpPr>
        <p:spPr>
          <a:xfrm>
            <a:off x="3423226" y="3498273"/>
            <a:ext cx="3810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105400" y="3516745"/>
            <a:ext cx="3810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13168" y="3962400"/>
            <a:ext cx="2965263" cy="400110"/>
          </a:xfrm>
          <a:prstGeom prst="rect">
            <a:avLst/>
          </a:prstGeom>
          <a:noFill/>
        </p:spPr>
        <p:txBody>
          <a:bodyPr wrap="square" rtlCol="0">
            <a:spAutoFit/>
          </a:bodyPr>
          <a:lstStyle/>
          <a:p>
            <a:r>
              <a:rPr lang="fa-IR" sz="2000" b="1" dirty="0">
                <a:effectLst>
                  <a:outerShdw blurRad="38100" dist="38100" dir="2700000" algn="tl">
                    <a:srgbClr val="000000">
                      <a:alpha val="43137"/>
                    </a:srgbClr>
                  </a:outerShdw>
                </a:effectLst>
                <a:cs typeface="B Lotus" pitchFamily="2" charset="-78"/>
              </a:rPr>
              <a:t>شبکه ارتباطی زنجیره ای </a:t>
            </a:r>
            <a:endParaRPr lang="en-US" sz="2000" b="1" dirty="0">
              <a:effectLst>
                <a:outerShdw blurRad="38100" dist="38100" dir="2700000" algn="tl">
                  <a:srgbClr val="000000">
                    <a:alpha val="43137"/>
                  </a:srgbClr>
                </a:outerShdw>
              </a:effectLst>
              <a:cs typeface="B Lotus" pitchFamily="2" charset="-78"/>
            </a:endParaRPr>
          </a:p>
        </p:txBody>
      </p:sp>
    </p:spTree>
    <p:extLst>
      <p:ext uri="{BB962C8B-B14F-4D97-AF65-F5344CB8AC3E}">
        <p14:creationId xmlns:p14="http://schemas.microsoft.com/office/powerpoint/2010/main" val="419786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3474720"/>
          </a:xfrm>
        </p:spPr>
        <p:txBody>
          <a:bodyPr/>
          <a:lstStyle/>
          <a:p>
            <a:pPr marL="45720" indent="0" algn="r" rtl="1">
              <a:buNone/>
            </a:pPr>
            <a:r>
              <a:rPr lang="fa-IR" b="1" dirty="0" smtClean="0">
                <a:effectLst>
                  <a:outerShdw blurRad="38100" dist="38100" dir="2700000" algn="tl">
                    <a:srgbClr val="000000">
                      <a:alpha val="43137"/>
                    </a:srgbClr>
                  </a:outerShdw>
                </a:effectLst>
                <a:cs typeface="B Lotus" pitchFamily="2" charset="-78"/>
              </a:rPr>
              <a:t>ج – شبکه ارتباطی </a:t>
            </a:r>
            <a:r>
              <a:rPr lang="en-US" b="1" dirty="0" smtClean="0">
                <a:effectLst>
                  <a:outerShdw blurRad="38100" dist="38100" dir="2700000" algn="tl">
                    <a:srgbClr val="000000">
                      <a:alpha val="43137"/>
                    </a:srgbClr>
                  </a:outerShdw>
                </a:effectLst>
                <a:cs typeface="B Lotus" pitchFamily="2" charset="-78"/>
              </a:rPr>
              <a:t>Y </a:t>
            </a:r>
            <a:r>
              <a:rPr lang="fa-IR" b="1" dirty="0" smtClean="0">
                <a:effectLst>
                  <a:outerShdw blurRad="38100" dist="38100" dir="2700000" algn="tl">
                    <a:srgbClr val="000000">
                      <a:alpha val="43137"/>
                    </a:srgbClr>
                  </a:outerShdw>
                </a:effectLst>
                <a:cs typeface="B Lotus" pitchFamily="2" charset="-78"/>
              </a:rPr>
              <a:t> شکل : در این آرایش معلم بین دو اظهار نظر متفاوت اعتدال برقرار میکند و آن را به صورت پیام به قسمت پایین شبکه ارتباطی انتقال میدهد . </a:t>
            </a:r>
          </a:p>
          <a:p>
            <a:pPr marL="45720" indent="0" algn="r" rtl="1">
              <a:buNone/>
            </a:pPr>
            <a:endParaRPr lang="en-US" dirty="0"/>
          </a:p>
        </p:txBody>
      </p:sp>
      <p:sp>
        <p:nvSpPr>
          <p:cNvPr id="4" name="Flowchart: Connector 3"/>
          <p:cNvSpPr/>
          <p:nvPr/>
        </p:nvSpPr>
        <p:spPr>
          <a:xfrm>
            <a:off x="5257800" y="2209800"/>
            <a:ext cx="5334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000500" y="2209800"/>
            <a:ext cx="5334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4"/>
          </p:cNvCxnSpPr>
          <p:nvPr/>
        </p:nvCxnSpPr>
        <p:spPr>
          <a:xfrm>
            <a:off x="4267200" y="2590800"/>
            <a:ext cx="3429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4"/>
          </p:cNvCxnSpPr>
          <p:nvPr/>
        </p:nvCxnSpPr>
        <p:spPr>
          <a:xfrm flipH="1">
            <a:off x="5105400" y="2590800"/>
            <a:ext cx="4191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4572000" y="2790536"/>
            <a:ext cx="5334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4"/>
          </p:cNvCxnSpPr>
          <p:nvPr/>
        </p:nvCxnSpPr>
        <p:spPr>
          <a:xfrm>
            <a:off x="4838700" y="3171536"/>
            <a:ext cx="0" cy="333664"/>
          </a:xfrm>
          <a:prstGeom prst="line">
            <a:avLst/>
          </a:prstGeom>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4556991" y="3505200"/>
            <a:ext cx="5334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57992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5212080"/>
          </a:xfrm>
        </p:spPr>
        <p:txBody>
          <a:bodyPr/>
          <a:lstStyle/>
          <a:p>
            <a:pPr marL="45720" indent="0" algn="r" rtl="1">
              <a:buNone/>
            </a:pPr>
            <a:r>
              <a:rPr lang="fa-IR" b="1" dirty="0" smtClean="0">
                <a:effectLst>
                  <a:outerShdw blurRad="38100" dist="38100" dir="2700000" algn="tl">
                    <a:srgbClr val="000000">
                      <a:alpha val="43137"/>
                    </a:srgbClr>
                  </a:outerShdw>
                </a:effectLst>
                <a:cs typeface="B Lotus" pitchFamily="2" charset="-78"/>
              </a:rPr>
              <a:t>شبکه های ارتباطی غیرمتمرکز </a:t>
            </a:r>
          </a:p>
          <a:p>
            <a:pPr marL="45720" indent="0" algn="r" rtl="1">
              <a:buNone/>
            </a:pPr>
            <a:r>
              <a:rPr lang="fa-IR" b="1" dirty="0" smtClean="0">
                <a:effectLst>
                  <a:outerShdw blurRad="38100" dist="38100" dir="2700000" algn="tl">
                    <a:srgbClr val="000000">
                      <a:alpha val="43137"/>
                    </a:srgbClr>
                  </a:outerShdw>
                </a:effectLst>
                <a:cs typeface="B Lotus" pitchFamily="2" charset="-78"/>
              </a:rPr>
              <a:t>شبکه های ارتباطی دایره ای و چند کانالی : افراد گروه فرصت بیشتری برای ارتباط با یکدیگر دارند . </a:t>
            </a:r>
          </a:p>
          <a:p>
            <a:pPr marL="45720" indent="0" algn="r" rtl="1">
              <a:buNone/>
            </a:pPr>
            <a:r>
              <a:rPr lang="fa-IR" b="1" dirty="0" smtClean="0">
                <a:effectLst>
                  <a:outerShdw blurRad="38100" dist="38100" dir="2700000" algn="tl">
                    <a:srgbClr val="000000">
                      <a:alpha val="43137"/>
                    </a:srgbClr>
                  </a:outerShdw>
                </a:effectLst>
                <a:cs typeface="B Lotus" pitchFamily="2" charset="-78"/>
              </a:rPr>
              <a:t>این نوع شبکه های ارتباطی در بحث گروهی قویترین و موثرترین نوع ارتباط هستند و انگیزه فراوانی برای بحث ایجاد میکنند .</a:t>
            </a:r>
          </a:p>
          <a:p>
            <a:pPr marL="45720" indent="0" algn="r" rtl="1">
              <a:buNone/>
            </a:pPr>
            <a:endParaRPr lang="fa-IR" dirty="0" smtClean="0"/>
          </a:p>
          <a:p>
            <a:pPr marL="45720" indent="0" algn="r" rtl="1">
              <a:buNone/>
            </a:pPr>
            <a:r>
              <a:rPr lang="fa-IR" dirty="0" smtClean="0"/>
              <a:t>                                                                  </a:t>
            </a:r>
            <a:endParaRPr lang="en-US" dirty="0"/>
          </a:p>
        </p:txBody>
      </p:sp>
      <p:sp>
        <p:nvSpPr>
          <p:cNvPr id="4" name="Flowchart: Connector 3"/>
          <p:cNvSpPr/>
          <p:nvPr/>
        </p:nvSpPr>
        <p:spPr>
          <a:xfrm>
            <a:off x="6248400" y="3429000"/>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3"/>
          </p:cNvCxnSpPr>
          <p:nvPr/>
        </p:nvCxnSpPr>
        <p:spPr>
          <a:xfrm flipH="1">
            <a:off x="5943600" y="3689163"/>
            <a:ext cx="382915" cy="273237"/>
          </a:xfrm>
          <a:prstGeom prst="line">
            <a:avLst/>
          </a:prstGeom>
        </p:spPr>
        <p:style>
          <a:lnRef idx="1">
            <a:schemeClr val="accent1"/>
          </a:lnRef>
          <a:fillRef idx="0">
            <a:schemeClr val="accent1"/>
          </a:fillRef>
          <a:effectRef idx="0">
            <a:schemeClr val="accent1"/>
          </a:effectRef>
          <a:fontRef idx="minor">
            <a:schemeClr val="tx1"/>
          </a:fontRef>
        </p:style>
      </p:cxnSp>
      <p:sp>
        <p:nvSpPr>
          <p:cNvPr id="8" name="Flowchart: Connector 7"/>
          <p:cNvSpPr/>
          <p:nvPr/>
        </p:nvSpPr>
        <p:spPr>
          <a:xfrm>
            <a:off x="5601657" y="3962400"/>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4" idx="5"/>
          </p:cNvCxnSpPr>
          <p:nvPr/>
        </p:nvCxnSpPr>
        <p:spPr>
          <a:xfrm>
            <a:off x="6703685" y="3689163"/>
            <a:ext cx="382915" cy="273237"/>
          </a:xfrm>
          <a:prstGeom prst="line">
            <a:avLst/>
          </a:prstGeom>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6895142" y="3962400"/>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8" idx="4"/>
          </p:cNvCxnSpPr>
          <p:nvPr/>
        </p:nvCxnSpPr>
        <p:spPr>
          <a:xfrm>
            <a:off x="5868357" y="4267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60490" y="42672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5601657" y="4581236"/>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6895142" y="4581236"/>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865485" y="4886036"/>
            <a:ext cx="382915" cy="27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81800" y="4904509"/>
            <a:ext cx="382915" cy="273237"/>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6248400" y="5041127"/>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2819400" y="3440163"/>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p:cNvCxnSpPr>
          <p:nvPr/>
        </p:nvCxnSpPr>
        <p:spPr>
          <a:xfrm flipH="1">
            <a:off x="2514600" y="3700326"/>
            <a:ext cx="382915" cy="273237"/>
          </a:xfrm>
          <a:prstGeom prst="line">
            <a:avLst/>
          </a:prstGeom>
        </p:spPr>
        <p:style>
          <a:lnRef idx="1">
            <a:schemeClr val="accent1"/>
          </a:lnRef>
          <a:fillRef idx="0">
            <a:schemeClr val="accent1"/>
          </a:fillRef>
          <a:effectRef idx="0">
            <a:schemeClr val="accent1"/>
          </a:effectRef>
          <a:fontRef idx="minor">
            <a:schemeClr val="tx1"/>
          </a:fontRef>
        </p:style>
      </p:cxnSp>
      <p:sp>
        <p:nvSpPr>
          <p:cNvPr id="22" name="Flowchart: Connector 21"/>
          <p:cNvSpPr/>
          <p:nvPr/>
        </p:nvSpPr>
        <p:spPr>
          <a:xfrm>
            <a:off x="2172657" y="3973563"/>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0" idx="5"/>
          </p:cNvCxnSpPr>
          <p:nvPr/>
        </p:nvCxnSpPr>
        <p:spPr>
          <a:xfrm>
            <a:off x="3274685" y="3700326"/>
            <a:ext cx="382915" cy="273237"/>
          </a:xfrm>
          <a:prstGeom prst="line">
            <a:avLst/>
          </a:prstGeom>
        </p:spPr>
        <p:style>
          <a:lnRef idx="1">
            <a:schemeClr val="accent1"/>
          </a:lnRef>
          <a:fillRef idx="0">
            <a:schemeClr val="accent1"/>
          </a:fillRef>
          <a:effectRef idx="0">
            <a:schemeClr val="accent1"/>
          </a:effectRef>
          <a:fontRef idx="minor">
            <a:schemeClr val="tx1"/>
          </a:fontRef>
        </p:style>
      </p:cxnSp>
      <p:sp>
        <p:nvSpPr>
          <p:cNvPr id="24" name="Flowchart: Connector 23"/>
          <p:cNvSpPr/>
          <p:nvPr/>
        </p:nvSpPr>
        <p:spPr>
          <a:xfrm>
            <a:off x="3466142" y="3973563"/>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2" idx="4"/>
          </p:cNvCxnSpPr>
          <p:nvPr/>
        </p:nvCxnSpPr>
        <p:spPr>
          <a:xfrm>
            <a:off x="2439357" y="4278363"/>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31490" y="4278363"/>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172657" y="4592399"/>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3466142" y="4592399"/>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2436485" y="4897199"/>
            <a:ext cx="382915" cy="27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352800" y="4915672"/>
            <a:ext cx="382915" cy="273237"/>
          </a:xfrm>
          <a:prstGeom prst="line">
            <a:avLst/>
          </a:prstGeom>
        </p:spPr>
        <p:style>
          <a:lnRef idx="1">
            <a:schemeClr val="accent1"/>
          </a:lnRef>
          <a:fillRef idx="0">
            <a:schemeClr val="accent1"/>
          </a:fillRef>
          <a:effectRef idx="0">
            <a:schemeClr val="accent1"/>
          </a:effectRef>
          <a:fontRef idx="minor">
            <a:schemeClr val="tx1"/>
          </a:fontRef>
        </p:style>
      </p:cxnSp>
      <p:sp>
        <p:nvSpPr>
          <p:cNvPr id="31" name="Flowchart: Connector 30"/>
          <p:cNvSpPr/>
          <p:nvPr/>
        </p:nvSpPr>
        <p:spPr>
          <a:xfrm>
            <a:off x="2819400" y="5052290"/>
            <a:ext cx="5334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27" idx="7"/>
          </p:cNvCxnSpPr>
          <p:nvPr/>
        </p:nvCxnSpPr>
        <p:spPr>
          <a:xfrm flipV="1">
            <a:off x="2627942" y="3744963"/>
            <a:ext cx="420058" cy="892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8" idx="1"/>
          </p:cNvCxnSpPr>
          <p:nvPr/>
        </p:nvCxnSpPr>
        <p:spPr>
          <a:xfrm flipH="1" flipV="1">
            <a:off x="3048000" y="3744963"/>
            <a:ext cx="496257" cy="892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7" idx="6"/>
            <a:endCxn id="28" idx="2"/>
          </p:cNvCxnSpPr>
          <p:nvPr/>
        </p:nvCxnSpPr>
        <p:spPr>
          <a:xfrm>
            <a:off x="2706057" y="4744799"/>
            <a:ext cx="7600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2" idx="6"/>
            <a:endCxn id="24" idx="2"/>
          </p:cNvCxnSpPr>
          <p:nvPr/>
        </p:nvCxnSpPr>
        <p:spPr>
          <a:xfrm>
            <a:off x="2706057" y="4125963"/>
            <a:ext cx="7600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2" idx="6"/>
            <a:endCxn id="28" idx="1"/>
          </p:cNvCxnSpPr>
          <p:nvPr/>
        </p:nvCxnSpPr>
        <p:spPr>
          <a:xfrm>
            <a:off x="2706057" y="4125963"/>
            <a:ext cx="838200" cy="51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7" idx="7"/>
            <a:endCxn id="24" idx="2"/>
          </p:cNvCxnSpPr>
          <p:nvPr/>
        </p:nvCxnSpPr>
        <p:spPr>
          <a:xfrm flipV="1">
            <a:off x="2627942" y="4125963"/>
            <a:ext cx="838200" cy="51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7" idx="7"/>
            <a:endCxn id="28" idx="2"/>
          </p:cNvCxnSpPr>
          <p:nvPr/>
        </p:nvCxnSpPr>
        <p:spPr>
          <a:xfrm>
            <a:off x="2627942" y="4637036"/>
            <a:ext cx="838200" cy="107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1" idx="0"/>
            <a:endCxn id="28" idx="2"/>
          </p:cNvCxnSpPr>
          <p:nvPr/>
        </p:nvCxnSpPr>
        <p:spPr>
          <a:xfrm flipV="1">
            <a:off x="3086100" y="4744799"/>
            <a:ext cx="380042" cy="30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8" idx="1"/>
            <a:endCxn id="27" idx="6"/>
          </p:cNvCxnSpPr>
          <p:nvPr/>
        </p:nvCxnSpPr>
        <p:spPr>
          <a:xfrm flipH="1">
            <a:off x="2706057" y="4637036"/>
            <a:ext cx="838200" cy="107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1" idx="0"/>
            <a:endCxn id="24" idx="2"/>
          </p:cNvCxnSpPr>
          <p:nvPr/>
        </p:nvCxnSpPr>
        <p:spPr>
          <a:xfrm flipV="1">
            <a:off x="3086100" y="4125963"/>
            <a:ext cx="380042" cy="9263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2573" y="269471"/>
            <a:ext cx="7239000" cy="2849880"/>
          </a:xfrm>
        </p:spPr>
        <p:txBody>
          <a:bodyPr>
            <a:noAutofit/>
          </a:bodyPr>
          <a:lstStyle/>
          <a:p>
            <a:pPr marL="45720" indent="0" algn="r" rtl="1">
              <a:buNone/>
            </a:pPr>
            <a:r>
              <a:rPr lang="fa-IR" sz="2400" b="1" dirty="0" smtClean="0">
                <a:ln w="0"/>
                <a:solidFill>
                  <a:schemeClr val="accent5"/>
                </a:solidFill>
                <a:effectLst>
                  <a:outerShdw blurRad="38100" dist="19050" dir="2700000" algn="tl" rotWithShape="0">
                    <a:schemeClr val="dk1">
                      <a:alpha val="40000"/>
                    </a:schemeClr>
                  </a:outerShdw>
                </a:effectLst>
                <a:cs typeface="B Lotus" pitchFamily="2" charset="-78"/>
              </a:rPr>
              <a:t>نکته : </a:t>
            </a:r>
            <a:r>
              <a:rPr lang="fa-IR" sz="2400" dirty="0" smtClean="0">
                <a:ln w="0"/>
                <a:solidFill>
                  <a:schemeClr val="tx1"/>
                </a:solidFill>
                <a:effectLst>
                  <a:outerShdw blurRad="38100" dist="19050" dir="2700000" algn="tl" rotWithShape="0">
                    <a:schemeClr val="dk1">
                      <a:alpha val="40000"/>
                    </a:schemeClr>
                  </a:outerShdw>
                </a:effectLst>
                <a:cs typeface="B Lotus" pitchFamily="2" charset="-78"/>
              </a:rPr>
              <a:t>در مواردی که در مورد موضوع توافق عمومی موجود است شبکه ارتباطی متمرکز که معلم یا یکی از شاگردان در مرکزیت آن باشد موثرتر و بهتر است اما در موضوعاتی که توافق عمومی در آن وجود ندارد یا در سطح پایین است استفاده از شکل غیرمتمرکز مناسبتر است زیرا گروه با انگیزه بیشتری در بحث شرکت میکند . </a:t>
            </a:r>
          </a:p>
          <a:p>
            <a:pPr marL="45720" indent="0" algn="r" rtl="1">
              <a:buNone/>
            </a:pPr>
            <a:r>
              <a:rPr lang="fa-IR" sz="2400" dirty="0" smtClean="0">
                <a:ln w="0"/>
                <a:solidFill>
                  <a:schemeClr val="accent5"/>
                </a:solidFill>
                <a:effectLst>
                  <a:outerShdw blurRad="38100" dist="19050" dir="2700000" algn="tl" rotWithShape="0">
                    <a:schemeClr val="dk1">
                      <a:alpha val="40000"/>
                    </a:schemeClr>
                  </a:outerShdw>
                </a:effectLst>
                <a:cs typeface="B Lotus" pitchFamily="2" charset="-78"/>
              </a:rPr>
              <a:t>شبکه های ارتباطی نیمه متمرکز و نیم غیرمتمرکز ( شبکه نیم دایره ای ) </a:t>
            </a:r>
          </a:p>
          <a:p>
            <a:pPr marL="45720" indent="0" algn="r" rtl="1">
              <a:buNone/>
            </a:pPr>
            <a:r>
              <a:rPr lang="fa-IR" sz="2400" dirty="0" smtClean="0">
                <a:ln w="0"/>
                <a:solidFill>
                  <a:schemeClr val="tx1"/>
                </a:solidFill>
                <a:effectLst>
                  <a:outerShdw blurRad="38100" dist="19050" dir="2700000" algn="tl" rotWithShape="0">
                    <a:schemeClr val="dk1">
                      <a:alpha val="40000"/>
                    </a:schemeClr>
                  </a:outerShdw>
                </a:effectLst>
                <a:cs typeface="B Lotus" pitchFamily="2" charset="-78"/>
              </a:rPr>
              <a:t>در این آرایش ضمن تمرکز ، منعی برای ارتباط متقابل و چند کانالی وجود ندارد . افراد همه در خط نیمدایره قرار دارند به جز ناظر گروه که در خارج از نیمدایره قرار دارد و هیچگونه دخالتی در مباحثه ندارد . </a:t>
            </a:r>
          </a:p>
          <a:p>
            <a:pPr marL="45720" indent="0" algn="r" rtl="1">
              <a:buNone/>
            </a:pPr>
            <a:r>
              <a:rPr lang="fa-IR" sz="2400" dirty="0" smtClean="0">
                <a:ln w="0"/>
                <a:solidFill>
                  <a:schemeClr val="tx1"/>
                </a:solidFill>
                <a:effectLst>
                  <a:outerShdw blurRad="38100" dist="19050" dir="2700000" algn="tl" rotWithShape="0">
                    <a:schemeClr val="dk1">
                      <a:alpha val="40000"/>
                    </a:schemeClr>
                  </a:outerShdw>
                </a:effectLst>
                <a:cs typeface="B Lotus" pitchFamily="2" charset="-78"/>
              </a:rPr>
              <a:t>رهبر باید همه افراد را به بحث و گفت و گو تشویق کند .</a:t>
            </a:r>
          </a:p>
        </p:txBody>
      </p:sp>
      <p:sp>
        <p:nvSpPr>
          <p:cNvPr id="4" name="Flowchart: Connector 3"/>
          <p:cNvSpPr/>
          <p:nvPr/>
        </p:nvSpPr>
        <p:spPr>
          <a:xfrm>
            <a:off x="4657437" y="4088959"/>
            <a:ext cx="457200" cy="4572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810000" y="4419600"/>
            <a:ext cx="457200" cy="457200"/>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048000" y="4953000"/>
            <a:ext cx="457200" cy="457200"/>
          </a:xfrm>
          <a:prstGeom prst="flowChartConnector">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lowchart: Connector 6"/>
          <p:cNvSpPr/>
          <p:nvPr/>
        </p:nvSpPr>
        <p:spPr>
          <a:xfrm>
            <a:off x="2743200" y="5715000"/>
            <a:ext cx="457200" cy="457200"/>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486400" y="4419600"/>
            <a:ext cx="457200" cy="457200"/>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172200" y="4953000"/>
            <a:ext cx="457200" cy="457200"/>
          </a:xfrm>
          <a:prstGeom prst="flowChartConnector">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6553200" y="5715000"/>
            <a:ext cx="457200" cy="457200"/>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20291" y="3979005"/>
            <a:ext cx="1935018" cy="338554"/>
          </a:xfrm>
          <a:prstGeom prst="rect">
            <a:avLst/>
          </a:prstGeom>
          <a:noFill/>
        </p:spPr>
        <p:txBody>
          <a:bodyPr wrap="square" rtlCol="0">
            <a:spAutoFit/>
          </a:bodyPr>
          <a:lstStyle/>
          <a:p>
            <a:r>
              <a:rPr lang="fa-IR" sz="1600" dirty="0" smtClean="0">
                <a:solidFill>
                  <a:schemeClr val="accent6"/>
                </a:solidFill>
                <a:cs typeface="B Lotus" pitchFamily="2" charset="-78"/>
              </a:rPr>
              <a:t>شخص مطلع یا صاحب نظر </a:t>
            </a:r>
            <a:endParaRPr lang="en-US" sz="1600" dirty="0">
              <a:solidFill>
                <a:schemeClr val="accent6"/>
              </a:solidFill>
              <a:cs typeface="B Lotus" pitchFamily="2" charset="-78"/>
            </a:endParaRPr>
          </a:p>
        </p:txBody>
      </p:sp>
      <p:sp>
        <p:nvSpPr>
          <p:cNvPr id="13" name="TextBox 12"/>
          <p:cNvSpPr txBox="1"/>
          <p:nvPr/>
        </p:nvSpPr>
        <p:spPr>
          <a:xfrm>
            <a:off x="2286000" y="4924409"/>
            <a:ext cx="914400" cy="338554"/>
          </a:xfrm>
          <a:prstGeom prst="rect">
            <a:avLst/>
          </a:prstGeom>
          <a:noFill/>
        </p:spPr>
        <p:txBody>
          <a:bodyPr wrap="square" rtlCol="0">
            <a:spAutoFit/>
          </a:bodyPr>
          <a:lstStyle/>
          <a:p>
            <a:r>
              <a:rPr lang="fa-IR" sz="1600" dirty="0" smtClean="0">
                <a:solidFill>
                  <a:schemeClr val="tx1">
                    <a:lumMod val="65000"/>
                    <a:lumOff val="35000"/>
                  </a:schemeClr>
                </a:solidFill>
                <a:cs typeface="B Lotus" pitchFamily="2" charset="-78"/>
              </a:rPr>
              <a:t>مدیر گروه </a:t>
            </a:r>
            <a:endParaRPr lang="en-US" sz="1600" dirty="0">
              <a:solidFill>
                <a:schemeClr val="tx1">
                  <a:lumMod val="65000"/>
                  <a:lumOff val="35000"/>
                </a:schemeClr>
              </a:solidFill>
              <a:cs typeface="B Lotus" pitchFamily="2" charset="-78"/>
            </a:endParaRPr>
          </a:p>
        </p:txBody>
      </p:sp>
      <p:sp>
        <p:nvSpPr>
          <p:cNvPr id="14" name="TextBox 13"/>
          <p:cNvSpPr txBox="1"/>
          <p:nvPr/>
        </p:nvSpPr>
        <p:spPr>
          <a:xfrm>
            <a:off x="6629400" y="5093686"/>
            <a:ext cx="914400" cy="338554"/>
          </a:xfrm>
          <a:prstGeom prst="rect">
            <a:avLst/>
          </a:prstGeom>
          <a:noFill/>
        </p:spPr>
        <p:txBody>
          <a:bodyPr wrap="square" rtlCol="0">
            <a:spAutoFit/>
          </a:bodyPr>
          <a:lstStyle/>
          <a:p>
            <a:r>
              <a:rPr lang="fa-IR" sz="1600" dirty="0" smtClean="0">
                <a:solidFill>
                  <a:schemeClr val="tx1">
                    <a:lumMod val="50000"/>
                    <a:lumOff val="50000"/>
                  </a:schemeClr>
                </a:solidFill>
                <a:cs typeface="B Lotus" pitchFamily="2" charset="-78"/>
              </a:rPr>
              <a:t>منشی گروه</a:t>
            </a:r>
            <a:endParaRPr lang="en-US" sz="1600" dirty="0">
              <a:solidFill>
                <a:schemeClr val="tx1">
                  <a:lumMod val="50000"/>
                  <a:lumOff val="50000"/>
                </a:schemeClr>
              </a:solidFill>
              <a:cs typeface="B Lotus" pitchFamily="2" charset="-78"/>
            </a:endParaRPr>
          </a:p>
        </p:txBody>
      </p:sp>
      <p:sp>
        <p:nvSpPr>
          <p:cNvPr id="15" name="Flowchart: Connector 14"/>
          <p:cNvSpPr/>
          <p:nvPr/>
        </p:nvSpPr>
        <p:spPr>
          <a:xfrm>
            <a:off x="4572000" y="6105236"/>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05400" y="6172200"/>
            <a:ext cx="1295400" cy="338554"/>
          </a:xfrm>
          <a:prstGeom prst="rect">
            <a:avLst/>
          </a:prstGeom>
          <a:noFill/>
        </p:spPr>
        <p:txBody>
          <a:bodyPr wrap="square" rtlCol="0">
            <a:spAutoFit/>
          </a:bodyPr>
          <a:lstStyle/>
          <a:p>
            <a:r>
              <a:rPr lang="fa-IR" sz="1600" dirty="0" smtClean="0">
                <a:solidFill>
                  <a:schemeClr val="bg2">
                    <a:lumMod val="50000"/>
                  </a:schemeClr>
                </a:solidFill>
                <a:cs typeface="B Lotus" pitchFamily="2" charset="-78"/>
              </a:rPr>
              <a:t>ناظر گروه</a:t>
            </a:r>
            <a:endParaRPr lang="en-US" sz="1600" dirty="0">
              <a:solidFill>
                <a:schemeClr val="bg2">
                  <a:lumMod val="50000"/>
                </a:schemeClr>
              </a:solidFill>
              <a:cs typeface="B Lotus" pitchFamily="2" charset="-78"/>
            </a:endParaRPr>
          </a:p>
        </p:txBody>
      </p:sp>
    </p:spTree>
    <p:extLst>
      <p:ext uri="{BB962C8B-B14F-4D97-AF65-F5344CB8AC3E}">
        <p14:creationId xmlns:p14="http://schemas.microsoft.com/office/powerpoint/2010/main" val="10943409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5059680"/>
          </a:xfrm>
        </p:spPr>
        <p:txBody>
          <a:bodyPr/>
          <a:lstStyle/>
          <a:p>
            <a:pPr marL="45720" indent="0" algn="r" rtl="1">
              <a:buNone/>
            </a:pPr>
            <a:r>
              <a:rPr lang="fa-IR" b="1" dirty="0" smtClean="0">
                <a:effectLst>
                  <a:outerShdw blurRad="38100" dist="38100" dir="2700000" algn="tl">
                    <a:srgbClr val="000000">
                      <a:alpha val="43137"/>
                    </a:srgbClr>
                  </a:outerShdw>
                </a:effectLst>
                <a:cs typeface="B Lotus" pitchFamily="2" charset="-78"/>
              </a:rPr>
              <a:t>رهبر گروه : این فرد میتواند معلم یا یکی از افراد مطلع و یا یکی از شاگردان باشد . </a:t>
            </a:r>
          </a:p>
          <a:p>
            <a:pPr marL="45720" indent="0" algn="r" rtl="1">
              <a:buNone/>
            </a:pPr>
            <a:r>
              <a:rPr lang="fa-IR" b="1" dirty="0" smtClean="0">
                <a:effectLst>
                  <a:outerShdw blurRad="38100" dist="38100" dir="2700000" algn="tl">
                    <a:srgbClr val="000000">
                      <a:alpha val="43137"/>
                    </a:srgbClr>
                  </a:outerShdw>
                </a:effectLst>
                <a:cs typeface="B Lotus" pitchFamily="2" charset="-78"/>
              </a:rPr>
              <a:t>منشی گروه : باید موارد موافق یا مخالف ، پیشنهادها و توصیه ها را عینا یادداشت کند . </a:t>
            </a:r>
          </a:p>
          <a:p>
            <a:pPr marL="45720" indent="0" algn="r" rtl="1">
              <a:buNone/>
            </a:pPr>
            <a:r>
              <a:rPr lang="fa-IR" b="1" dirty="0" smtClean="0">
                <a:effectLst>
                  <a:outerShdw blurRad="38100" dist="38100" dir="2700000" algn="tl">
                    <a:srgbClr val="000000">
                      <a:alpha val="43137"/>
                    </a:srgbClr>
                  </a:outerShdw>
                </a:effectLst>
                <a:cs typeface="B Lotus" pitchFamily="2" charset="-78"/>
              </a:rPr>
              <a:t>شخص مطلع ( میهمان ) : اگر موضوع بحث به اطلاعات فنی و تخصصی احتیاج داشته باشد میتوان فرد مطلعی را با دعوت قبلی در بحث گروهی شرکت داد . </a:t>
            </a:r>
          </a:p>
          <a:p>
            <a:pPr marL="45720" indent="0" algn="r" rtl="1">
              <a:buNone/>
            </a:pPr>
            <a:r>
              <a:rPr lang="fa-IR" b="1" dirty="0" smtClean="0">
                <a:effectLst>
                  <a:outerShdw blurRad="38100" dist="38100" dir="2700000" algn="tl">
                    <a:srgbClr val="000000">
                      <a:alpha val="43137"/>
                    </a:srgbClr>
                  </a:outerShdw>
                </a:effectLst>
                <a:cs typeface="B Lotus" pitchFamily="2" charset="-78"/>
              </a:rPr>
              <a:t>ناظر یا ارزیاب : معمولا باید خارج از گروه و در محلی که بتواند جریان بحث را از نزدیک پیگیری کند قرار بگیرد . </a:t>
            </a:r>
          </a:p>
          <a:p>
            <a:pPr marL="45720" indent="0" algn="r" rtl="1">
              <a:buNone/>
            </a:pPr>
            <a:r>
              <a:rPr lang="fa-IR" sz="2400" b="1" dirty="0">
                <a:solidFill>
                  <a:schemeClr val="accent5"/>
                </a:solidFill>
                <a:effectLst>
                  <a:outerShdw blurRad="38100" dist="38100" dir="2700000" algn="tl">
                    <a:srgbClr val="000000">
                      <a:alpha val="43137"/>
                    </a:srgbClr>
                  </a:outerShdw>
                </a:effectLst>
                <a:cs typeface="B Lotus" pitchFamily="2" charset="-78"/>
              </a:rPr>
              <a:t>نکته</a:t>
            </a:r>
            <a:r>
              <a:rPr lang="fa-IR" b="1" dirty="0">
                <a:effectLst>
                  <a:outerShdw blurRad="38100" dist="38100" dir="2700000" algn="tl">
                    <a:srgbClr val="000000">
                      <a:alpha val="43137"/>
                    </a:srgbClr>
                  </a:outerShdw>
                </a:effectLst>
                <a:cs typeface="B Lotus" pitchFamily="2" charset="-78"/>
              </a:rPr>
              <a:t> : در بحث هایی که هنوز شاگردان مهارت لازم را در اجرای بحث کسب نکرده اند معلم باید نقش رهبر ، منشی و ارزیاب را شخصا بر عهده بگیرد . </a:t>
            </a:r>
          </a:p>
          <a:p>
            <a:pPr marL="45720" indent="0" algn="r" rtl="1">
              <a:buNone/>
            </a:pPr>
            <a:endParaRPr lang="fa-IR" dirty="0" smtClean="0"/>
          </a:p>
          <a:p>
            <a:pPr marL="45720" indent="0" algn="r" rtl="1">
              <a:buNone/>
            </a:pPr>
            <a:endParaRPr lang="en-US" dirty="0"/>
          </a:p>
        </p:txBody>
      </p:sp>
    </p:spTree>
    <p:extLst>
      <p:ext uri="{BB962C8B-B14F-4D97-AF65-F5344CB8AC3E}">
        <p14:creationId xmlns:p14="http://schemas.microsoft.com/office/powerpoint/2010/main" val="1050902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9" y="2057400"/>
            <a:ext cx="7543800" cy="4648200"/>
          </a:xfrm>
        </p:spPr>
        <p:txBody>
          <a:bodyPr/>
          <a:lstStyle/>
          <a:p>
            <a:pPr rtl="1">
              <a:buFont typeface="Courier New" panose="02070309020205020404" pitchFamily="49" charset="0"/>
              <a:buChar char="o"/>
            </a:pPr>
            <a:r>
              <a:rPr lang="fa-IR" sz="2800" dirty="0" smtClean="0">
                <a:ln w="0"/>
                <a:solidFill>
                  <a:schemeClr val="tx1"/>
                </a:solidFill>
                <a:effectLst>
                  <a:outerShdw blurRad="38100" dist="19050" dir="2700000" algn="tl" rotWithShape="0">
                    <a:schemeClr val="dk1">
                      <a:alpha val="40000"/>
                    </a:schemeClr>
                  </a:outerShdw>
                </a:effectLst>
                <a:cs typeface="B Lotus" pitchFamily="2" charset="-78"/>
              </a:rPr>
              <a:t>پاسخ : </a:t>
            </a:r>
            <a: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t>معلم باید در صحبت کردن حداقل مشارکت را داشته باشد و تنها در شروع بحث ، هدف و ضوابط بحث گروهی را شرح دهد و وظایف اعضا را گوشزد کند . </a:t>
            </a:r>
            <a:b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br>
            <a: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t>معلم باید بیشتر پیگیری ، تحلیل و ارزیابی بحث را انجام دهد نه مشارکت در بحث </a:t>
            </a:r>
            <a:b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br>
            <a: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t>مواردی </a:t>
            </a:r>
            <a: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t>که معلم میتواند به منظور هدایت بحث در آن مداخله کند : </a:t>
            </a:r>
            <a:b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br>
            <a: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t>1 . در صورت مشاهده یک انحراف به مدت طولانی </a:t>
            </a:r>
            <a:b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br>
            <a: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t>2 . در صورت مشاهده مکث و سکوت طولانی در میان افراد گروه </a:t>
            </a:r>
            <a:b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br>
            <a: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t>3 . وقتی که یک پیشنهاد به سرعت و بدون استدلال مورد پذیرش گروه میشود . </a:t>
            </a:r>
            <a:b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br>
            <a: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t>4 . در صورت مشاهده یک سفسطه منطقی که ممکن است موجب انحراف بحث شود . </a:t>
            </a:r>
            <a:b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br>
            <a:endParaRPr lang="en-US" sz="2400" b="0" dirty="0">
              <a:ln w="0"/>
              <a:solidFill>
                <a:schemeClr val="tx1"/>
              </a:solidFill>
              <a:effectLst>
                <a:outerShdw blurRad="38100" dist="19050" dir="2700000" algn="tl" rotWithShape="0">
                  <a:schemeClr val="dk1">
                    <a:alpha val="40000"/>
                  </a:schemeClr>
                </a:outerShdw>
              </a:effectLst>
              <a:cs typeface="B Lotus" pitchFamily="2" charset="-78"/>
            </a:endParaRPr>
          </a:p>
        </p:txBody>
      </p:sp>
      <p:sp>
        <p:nvSpPr>
          <p:cNvPr id="3" name="Content Placeholder 2"/>
          <p:cNvSpPr>
            <a:spLocks noGrp="1"/>
          </p:cNvSpPr>
          <p:nvPr>
            <p:ph sz="quarter" idx="13"/>
          </p:nvPr>
        </p:nvSpPr>
        <p:spPr>
          <a:xfrm>
            <a:off x="1143000" y="731520"/>
            <a:ext cx="7162800" cy="487680"/>
          </a:xfrm>
        </p:spPr>
        <p:txBody>
          <a:bodyPr>
            <a:noAutofit/>
          </a:bodyPr>
          <a:lstStyle/>
          <a:p>
            <a:pPr marL="45720" indent="0" algn="ctr" rtl="1">
              <a:buNone/>
            </a:pPr>
            <a:r>
              <a:rPr lang="fa-IR" sz="2800" b="1" dirty="0" smtClean="0">
                <a:solidFill>
                  <a:schemeClr val="accent1"/>
                </a:solidFill>
                <a:effectLst>
                  <a:outerShdw blurRad="38100" dist="38100" dir="2700000" algn="tl">
                    <a:srgbClr val="000000">
                      <a:alpha val="43137"/>
                    </a:srgbClr>
                  </a:outerShdw>
                </a:effectLst>
                <a:cs typeface="B Lotus" pitchFamily="2" charset="-78"/>
              </a:rPr>
              <a:t>شرکت کردن معلم در بحث تا چه حد باید باشد ؟ </a:t>
            </a:r>
            <a:endParaRPr lang="en-US" sz="2800" b="1" dirty="0">
              <a:solidFill>
                <a:schemeClr val="accent1"/>
              </a:solidFill>
              <a:effectLst>
                <a:outerShdw blurRad="38100" dist="38100" dir="2700000" algn="tl">
                  <a:srgbClr val="000000">
                    <a:alpha val="43137"/>
                  </a:srgbClr>
                </a:outerShdw>
              </a:effectLst>
              <a:cs typeface="B Lotus" pitchFamily="2" charset="-78"/>
            </a:endParaRPr>
          </a:p>
        </p:txBody>
      </p:sp>
    </p:spTree>
    <p:extLst>
      <p:ext uri="{BB962C8B-B14F-4D97-AF65-F5344CB8AC3E}">
        <p14:creationId xmlns:p14="http://schemas.microsoft.com/office/powerpoint/2010/main" val="2373049605"/>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162800" cy="4143568"/>
          </a:xfrm>
        </p:spPr>
        <p:txBody>
          <a:bodyPr/>
          <a:lstStyle/>
          <a:p>
            <a:pPr marL="0" indent="0" rtl="1">
              <a:buNone/>
            </a:pPr>
            <a:r>
              <a:rPr lang="fa-IR" sz="2400" dirty="0" smtClean="0">
                <a:solidFill>
                  <a:schemeClr val="accent6"/>
                </a:solidFill>
                <a:cs typeface="B Lotus" pitchFamily="2" charset="-78"/>
              </a:rPr>
              <a:t>الف . محاسن </a:t>
            </a:r>
            <a:r>
              <a:rPr lang="fa-IR" sz="2400" dirty="0" smtClean="0">
                <a:cs typeface="B Lotus" pitchFamily="2" charset="-78"/>
              </a:rPr>
              <a:t/>
            </a:r>
            <a:br>
              <a:rPr lang="fa-IR" sz="2400" dirty="0" smtClean="0">
                <a:cs typeface="B Lotus" pitchFamily="2" charset="-78"/>
              </a:rPr>
            </a:br>
            <a:r>
              <a:rPr lang="fa-IR" sz="2400" dirty="0" smtClean="0">
                <a:ln w="0"/>
                <a:solidFill>
                  <a:schemeClr val="tx1"/>
                </a:solidFill>
                <a:effectLst/>
                <a:cs typeface="B Lotus" pitchFamily="2" charset="-78"/>
              </a:rPr>
              <a:t>1 . افراد میتوانند در عقاید و تجربیات یکدیگر سهیم باشند .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2 . تقویت همکاری و احساس دوستی در بین اعضا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3 . تقویت اعتماد به نفس و روحیه انتقاد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4 . کاهش هراس افراد کمرو و خجالتی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5 . تقویت قدرت مدیریت و رهبری فراگیران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6 . تقویت استدلال و اندیشه منظم </a:t>
            </a:r>
            <a:r>
              <a:rPr lang="fa-IR" sz="2400" dirty="0" smtClean="0">
                <a:cs typeface="B Lotus" pitchFamily="2" charset="-78"/>
              </a:rPr>
              <a:t/>
            </a:r>
            <a:br>
              <a:rPr lang="fa-IR" sz="2400" dirty="0" smtClean="0">
                <a:cs typeface="B Lotus" pitchFamily="2" charset="-78"/>
              </a:rPr>
            </a:br>
            <a:r>
              <a:rPr lang="fa-IR" sz="2400" dirty="0" smtClean="0">
                <a:solidFill>
                  <a:schemeClr val="accent6"/>
                </a:solidFill>
                <a:cs typeface="B Lotus" pitchFamily="2" charset="-78"/>
              </a:rPr>
              <a:t>ب . محدودیتها </a:t>
            </a:r>
            <a:r>
              <a:rPr lang="fa-IR" sz="2400" dirty="0" smtClean="0">
                <a:cs typeface="B Lotus" pitchFamily="2" charset="-78"/>
              </a:rPr>
              <a:t/>
            </a:r>
            <a:br>
              <a:rPr lang="fa-IR" sz="2400" dirty="0" smtClean="0">
                <a:cs typeface="B Lotus" pitchFamily="2" charset="-78"/>
              </a:rPr>
            </a:br>
            <a:r>
              <a:rPr lang="fa-IR" sz="2400" dirty="0" smtClean="0">
                <a:ln w="0"/>
                <a:solidFill>
                  <a:schemeClr val="tx1"/>
                </a:solidFill>
                <a:effectLst/>
                <a:cs typeface="B Lotus" pitchFamily="2" charset="-78"/>
              </a:rPr>
              <a:t>1 . برای کلاسهای پرجمعیت قابل اجرا نیست .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2 . برای شاگردان دوره ابتدایی چندان مناسب نیست. </a:t>
            </a:r>
            <a:br>
              <a:rPr lang="fa-IR" sz="2400" dirty="0" smtClean="0">
                <a:ln w="0"/>
                <a:solidFill>
                  <a:schemeClr val="tx1"/>
                </a:solidFill>
                <a:effectLst/>
                <a:cs typeface="B Lotus" pitchFamily="2" charset="-78"/>
              </a:rPr>
            </a:br>
            <a:r>
              <a:rPr lang="fa-IR" sz="2400" dirty="0" smtClean="0">
                <a:ln w="0"/>
                <a:solidFill>
                  <a:schemeClr val="tx1"/>
                </a:solidFill>
                <a:effectLst/>
                <a:cs typeface="B Lotus" pitchFamily="2" charset="-78"/>
              </a:rPr>
              <a:t>3 . روش اجرای آن بسیار مشکل است و به مهارت احتیاج دارد . </a:t>
            </a:r>
            <a:r>
              <a:rPr lang="fa-IR" sz="2400" dirty="0" smtClean="0">
                <a:cs typeface="B Lotus" pitchFamily="2" charset="-78"/>
              </a:rPr>
              <a:t/>
            </a:r>
            <a:br>
              <a:rPr lang="fa-IR" sz="2400" dirty="0" smtClean="0">
                <a:cs typeface="B Lotus" pitchFamily="2" charset="-78"/>
              </a:rPr>
            </a:br>
            <a:endParaRPr lang="en-US" sz="2400" dirty="0">
              <a:cs typeface="B Lotus" pitchFamily="2" charset="-78"/>
            </a:endParaRPr>
          </a:p>
        </p:txBody>
      </p:sp>
      <p:sp>
        <p:nvSpPr>
          <p:cNvPr id="3" name="Content Placeholder 2"/>
          <p:cNvSpPr>
            <a:spLocks noGrp="1"/>
          </p:cNvSpPr>
          <p:nvPr>
            <p:ph sz="quarter" idx="13"/>
          </p:nvPr>
        </p:nvSpPr>
        <p:spPr>
          <a:xfrm>
            <a:off x="1143000" y="731520"/>
            <a:ext cx="7162800" cy="487680"/>
          </a:xfrm>
        </p:spPr>
        <p:txBody>
          <a:bodyPr/>
          <a:lstStyle/>
          <a:p>
            <a:pPr marL="45720" indent="0" algn="r" rtl="1">
              <a:buNone/>
            </a:pPr>
            <a:r>
              <a:rPr lang="fa-IR" b="1" dirty="0" smtClean="0">
                <a:solidFill>
                  <a:schemeClr val="accent1"/>
                </a:solidFill>
                <a:effectLst>
                  <a:outerShdw blurRad="38100" dist="38100" dir="2700000" algn="tl">
                    <a:srgbClr val="000000">
                      <a:alpha val="43137"/>
                    </a:srgbClr>
                  </a:outerShdw>
                </a:effectLst>
                <a:cs typeface="B Lotus" pitchFamily="2" charset="-78"/>
              </a:rPr>
              <a:t>محاسن و محدودیتهای روش بحث گروهی :</a:t>
            </a:r>
            <a:endParaRPr lang="en-US" b="1" dirty="0">
              <a:solidFill>
                <a:schemeClr val="accent1"/>
              </a:solidFill>
              <a:effectLst>
                <a:outerShdw blurRad="38100" dist="38100" dir="2700000" algn="tl">
                  <a:srgbClr val="000000">
                    <a:alpha val="43137"/>
                  </a:srgbClr>
                </a:outerShdw>
              </a:effectLst>
              <a:cs typeface="B Lotus" pitchFamily="2" charset="-78"/>
            </a:endParaRPr>
          </a:p>
        </p:txBody>
      </p:sp>
    </p:spTree>
    <p:extLst>
      <p:ext uri="{BB962C8B-B14F-4D97-AF65-F5344CB8AC3E}">
        <p14:creationId xmlns:p14="http://schemas.microsoft.com/office/powerpoint/2010/main" val="738375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24200"/>
            <a:ext cx="7391400" cy="2819400"/>
          </a:xfrm>
        </p:spPr>
        <p:txBody>
          <a:bodyPr/>
          <a:lstStyle/>
          <a:p>
            <a:pPr marL="0" indent="0" rtl="1">
              <a:buNone/>
            </a:pPr>
            <a:r>
              <a:rPr lang="fa-IR" sz="2400" dirty="0" smtClean="0">
                <a:ln w="0"/>
                <a:solidFill>
                  <a:schemeClr val="bg2">
                    <a:lumMod val="25000"/>
                  </a:schemeClr>
                </a:solidFill>
                <a:effectLst/>
                <a:cs typeface="B Lotus" pitchFamily="2" charset="-78"/>
              </a:rPr>
              <a:t>اساس این روش بر اصول یادگیری اکتشافی استوار است . در این روش مستقیما چیزی آموزش داده نمیشود بلکه موقعیت و شرایطی فراهم میشود تا شاگردان خود از طریق آزمایش به پژوهش بپردازند . و جواب مساله را کشف کنند . </a:t>
            </a:r>
            <a:br>
              <a:rPr lang="fa-IR" sz="2400" dirty="0" smtClean="0">
                <a:ln w="0"/>
                <a:solidFill>
                  <a:schemeClr val="bg2">
                    <a:lumMod val="25000"/>
                  </a:schemeClr>
                </a:solidFill>
                <a:effectLst/>
                <a:cs typeface="B Lotus" pitchFamily="2" charset="-78"/>
              </a:rPr>
            </a:br>
            <a:r>
              <a:rPr lang="fa-IR" sz="2400" dirty="0" smtClean="0">
                <a:ln w="0"/>
                <a:solidFill>
                  <a:schemeClr val="bg2">
                    <a:lumMod val="25000"/>
                  </a:schemeClr>
                </a:solidFill>
                <a:effectLst/>
                <a:cs typeface="B Lotus" pitchFamily="2" charset="-78"/>
              </a:rPr>
              <a:t>مناسب برای دروسی مانند علوم تجربی </a:t>
            </a:r>
            <a:br>
              <a:rPr lang="fa-IR" sz="2400" dirty="0" smtClean="0">
                <a:ln w="0"/>
                <a:solidFill>
                  <a:schemeClr val="bg2">
                    <a:lumMod val="25000"/>
                  </a:schemeClr>
                </a:solidFill>
                <a:effectLst/>
                <a:cs typeface="B Lotus" pitchFamily="2" charset="-78"/>
              </a:rPr>
            </a:br>
            <a:r>
              <a:rPr lang="fa-IR" sz="2400" dirty="0" smtClean="0">
                <a:ln w="0"/>
                <a:solidFill>
                  <a:schemeClr val="bg2">
                    <a:lumMod val="25000"/>
                  </a:schemeClr>
                </a:solidFill>
                <a:effectLst/>
                <a:cs typeface="B Lotus" pitchFamily="2" charset="-78"/>
              </a:rPr>
              <a:t>معلم باید نحوه آزمایش ، نکات ایمنی و چگونگی تنظیم گزارش را به شاگردان شرح دهد </a:t>
            </a:r>
            <a:r>
              <a:rPr lang="fa-IR" sz="2400" dirty="0" smtClean="0">
                <a:cs typeface="B Lotus" pitchFamily="2" charset="-78"/>
              </a:rPr>
              <a:t/>
            </a:r>
            <a:br>
              <a:rPr lang="fa-IR" sz="2400" dirty="0" smtClean="0">
                <a:cs typeface="B Lotus" pitchFamily="2" charset="-78"/>
              </a:rPr>
            </a:br>
            <a:r>
              <a:rPr lang="fa-IR" sz="2400" dirty="0" smtClean="0">
                <a:cs typeface="B Lotus" pitchFamily="2" charset="-78"/>
              </a:rPr>
              <a:t> </a:t>
            </a:r>
            <a:endParaRPr lang="en-US" sz="2400" dirty="0">
              <a:cs typeface="B Lotus" pitchFamily="2" charset="-78"/>
            </a:endParaRPr>
          </a:p>
        </p:txBody>
      </p:sp>
      <p:sp>
        <p:nvSpPr>
          <p:cNvPr id="3" name="Content Placeholder 2"/>
          <p:cNvSpPr>
            <a:spLocks noGrp="1"/>
          </p:cNvSpPr>
          <p:nvPr>
            <p:ph sz="quarter" idx="13"/>
          </p:nvPr>
        </p:nvSpPr>
        <p:spPr>
          <a:xfrm>
            <a:off x="1143000" y="731520"/>
            <a:ext cx="7162800" cy="640080"/>
          </a:xfrm>
        </p:spPr>
        <p:txBody>
          <a:bodyPr/>
          <a:lstStyle/>
          <a:p>
            <a:pPr marL="45720" indent="0" algn="r" rtl="1">
              <a:buNone/>
            </a:pPr>
            <a:r>
              <a:rPr lang="fa-IR" b="1" dirty="0" smtClean="0">
                <a:solidFill>
                  <a:schemeClr val="accent1"/>
                </a:solidFill>
                <a:effectLst>
                  <a:outerShdw blurRad="38100" dist="38100" dir="2700000" algn="tl">
                    <a:srgbClr val="000000">
                      <a:alpha val="43137"/>
                    </a:srgbClr>
                  </a:outerShdw>
                </a:effectLst>
                <a:cs typeface="B Lotus" pitchFamily="2" charset="-78"/>
              </a:rPr>
              <a:t>روش آزمایشی ( آزمایشگاهی ) </a:t>
            </a:r>
          </a:p>
          <a:p>
            <a:pPr marL="45720" indent="0" algn="r" rtl="1">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4419600" cy="232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38836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5212080"/>
          </a:xfrm>
        </p:spPr>
        <p:txBody>
          <a:bodyPr>
            <a:normAutofit lnSpcReduction="10000"/>
          </a:bodyPr>
          <a:lstStyle/>
          <a:p>
            <a:pPr marL="45720" indent="0" algn="r" rtl="1">
              <a:buNone/>
            </a:pPr>
            <a:r>
              <a:rPr lang="fa-IR" b="1" dirty="0" smtClean="0">
                <a:solidFill>
                  <a:schemeClr val="accent1"/>
                </a:solidFill>
                <a:effectLst>
                  <a:outerShdw blurRad="38100" dist="38100" dir="2700000" algn="tl">
                    <a:srgbClr val="000000">
                      <a:alpha val="43137"/>
                    </a:srgbClr>
                  </a:outerShdw>
                </a:effectLst>
                <a:cs typeface="B Lotus" pitchFamily="2" charset="-78"/>
              </a:rPr>
              <a:t>محاسن و محدودیتهای روش آزمایشگاهی </a:t>
            </a:r>
          </a:p>
          <a:p>
            <a:pPr marL="45720" indent="0" algn="r" rtl="1">
              <a:buNone/>
            </a:pPr>
            <a:r>
              <a:rPr lang="fa-IR" b="1" dirty="0" smtClean="0">
                <a:solidFill>
                  <a:schemeClr val="accent6"/>
                </a:solidFill>
                <a:effectLst>
                  <a:outerShdw blurRad="38100" dist="38100" dir="2700000" algn="tl">
                    <a:srgbClr val="000000">
                      <a:alpha val="43137"/>
                    </a:srgbClr>
                  </a:outerShdw>
                </a:effectLst>
                <a:cs typeface="B Lotus" pitchFamily="2" charset="-78"/>
              </a:rPr>
              <a:t>الف . محاسن </a:t>
            </a:r>
          </a:p>
          <a:p>
            <a:pPr marL="45720" indent="0" algn="r" rtl="1">
              <a:buNone/>
            </a:pPr>
            <a:r>
              <a:rPr lang="fa-IR" b="1" dirty="0" smtClean="0">
                <a:effectLst>
                  <a:outerShdw blurRad="38100" dist="38100" dir="2700000" algn="tl">
                    <a:srgbClr val="000000">
                      <a:alpha val="43137"/>
                    </a:srgbClr>
                  </a:outerShdw>
                </a:effectLst>
                <a:cs typeface="B Lotus" pitchFamily="2" charset="-78"/>
              </a:rPr>
              <a:t>1 . یادگیری موثر و باثبات تر </a:t>
            </a:r>
          </a:p>
          <a:p>
            <a:pPr marL="45720" indent="0" algn="r" rtl="1">
              <a:buNone/>
            </a:pPr>
            <a:r>
              <a:rPr lang="fa-IR" b="1" dirty="0" smtClean="0">
                <a:effectLst>
                  <a:outerShdw blurRad="38100" dist="38100" dir="2700000" algn="tl">
                    <a:srgbClr val="000000">
                      <a:alpha val="43137"/>
                    </a:srgbClr>
                  </a:outerShdw>
                </a:effectLst>
                <a:cs typeface="B Lotus" pitchFamily="2" charset="-78"/>
              </a:rPr>
              <a:t>2 . شاگردان علاوه  بر دست یافتن به هدفهای آموزشی روش آزمایش کردن را نیز یاد میگیرند .</a:t>
            </a:r>
          </a:p>
          <a:p>
            <a:pPr marL="45720" indent="0" algn="r" rtl="1">
              <a:buNone/>
            </a:pPr>
            <a:r>
              <a:rPr lang="fa-IR" b="1" dirty="0" smtClean="0">
                <a:effectLst>
                  <a:outerShdw blurRad="38100" dist="38100" dir="2700000" algn="tl">
                    <a:srgbClr val="000000">
                      <a:alpha val="43137"/>
                    </a:srgbClr>
                  </a:outerShdw>
                </a:effectLst>
                <a:cs typeface="B Lotus" pitchFamily="2" charset="-78"/>
              </a:rPr>
              <a:t>3 . تقویت انگیزه مطالعه و تحقیق </a:t>
            </a:r>
          </a:p>
          <a:p>
            <a:pPr marL="45720" indent="0" algn="r" rtl="1">
              <a:buNone/>
            </a:pPr>
            <a:r>
              <a:rPr lang="fa-IR" b="1" dirty="0" smtClean="0">
                <a:effectLst>
                  <a:outerShdw blurRad="38100" dist="38100" dir="2700000" algn="tl">
                    <a:srgbClr val="000000">
                      <a:alpha val="43137"/>
                    </a:srgbClr>
                  </a:outerShdw>
                </a:effectLst>
                <a:cs typeface="B Lotus" pitchFamily="2" charset="-78"/>
              </a:rPr>
              <a:t>4 . تقویت حس کنکاوی و نیروی اکتشاف و اختراع </a:t>
            </a:r>
          </a:p>
          <a:p>
            <a:pPr marL="45720" indent="0" algn="r" rtl="1">
              <a:buNone/>
            </a:pPr>
            <a:r>
              <a:rPr lang="fa-IR" b="1" dirty="0" smtClean="0">
                <a:effectLst>
                  <a:outerShdw blurRad="38100" dist="38100" dir="2700000" algn="tl">
                    <a:srgbClr val="000000">
                      <a:alpha val="43137"/>
                    </a:srgbClr>
                  </a:outerShdw>
                </a:effectLst>
                <a:cs typeface="B Lotus" pitchFamily="2" charset="-78"/>
              </a:rPr>
              <a:t>5 . فعالیت آموزشی جالب و شیرین و دانش آموزان کمتر خسته میشوند </a:t>
            </a:r>
          </a:p>
          <a:p>
            <a:pPr marL="45720" indent="0" algn="r" rtl="1">
              <a:buNone/>
            </a:pPr>
            <a:r>
              <a:rPr lang="fa-IR" b="1" dirty="0" smtClean="0">
                <a:solidFill>
                  <a:schemeClr val="accent6"/>
                </a:solidFill>
                <a:effectLst>
                  <a:outerShdw blurRad="38100" dist="38100" dir="2700000" algn="tl">
                    <a:srgbClr val="000000">
                      <a:alpha val="43137"/>
                    </a:srgbClr>
                  </a:outerShdw>
                </a:effectLst>
                <a:cs typeface="B Lotus" pitchFamily="2" charset="-78"/>
              </a:rPr>
              <a:t>ب . محدودیتها </a:t>
            </a:r>
          </a:p>
          <a:p>
            <a:pPr marL="45720" indent="0" algn="r" rtl="1">
              <a:buNone/>
            </a:pPr>
            <a:r>
              <a:rPr lang="fa-IR" b="1" dirty="0" smtClean="0">
                <a:effectLst>
                  <a:outerShdw blurRad="38100" dist="38100" dir="2700000" algn="tl">
                    <a:srgbClr val="000000">
                      <a:alpha val="43137"/>
                    </a:srgbClr>
                  </a:outerShdw>
                </a:effectLst>
                <a:cs typeface="B Lotus" pitchFamily="2" charset="-78"/>
              </a:rPr>
              <a:t>1 . احتیاج به وسایل و امکانات فراوان </a:t>
            </a:r>
          </a:p>
          <a:p>
            <a:pPr marL="45720" indent="0" algn="r" rtl="1">
              <a:buNone/>
            </a:pPr>
            <a:r>
              <a:rPr lang="fa-IR" b="1" dirty="0" smtClean="0">
                <a:effectLst>
                  <a:outerShdw blurRad="38100" dist="38100" dir="2700000" algn="tl">
                    <a:srgbClr val="000000">
                      <a:alpha val="43137"/>
                    </a:srgbClr>
                  </a:outerShdw>
                </a:effectLst>
                <a:cs typeface="B Lotus" pitchFamily="2" charset="-78"/>
              </a:rPr>
              <a:t>2 . نیاز به معلمان آگاه و مجرب </a:t>
            </a:r>
          </a:p>
          <a:p>
            <a:pPr marL="45720" indent="0" algn="r" rtl="1">
              <a:buNone/>
            </a:pPr>
            <a:r>
              <a:rPr lang="fa-IR" b="1" dirty="0" smtClean="0">
                <a:effectLst>
                  <a:outerShdw blurRad="38100" dist="38100" dir="2700000" algn="tl">
                    <a:srgbClr val="000000">
                      <a:alpha val="43137"/>
                    </a:srgbClr>
                  </a:outerShdw>
                </a:effectLst>
                <a:cs typeface="B Lotus" pitchFamily="2" charset="-78"/>
              </a:rPr>
              <a:t>3 . معلومات کمتر و دامنه لغات پایین تری دارد .</a:t>
            </a:r>
          </a:p>
          <a:p>
            <a:pPr marL="45720" indent="0" algn="r" rtl="1">
              <a:buNone/>
            </a:pPr>
            <a:r>
              <a:rPr lang="fa-IR" b="1" dirty="0" smtClean="0">
                <a:effectLst>
                  <a:outerShdw blurRad="38100" dist="38100" dir="2700000" algn="tl">
                    <a:srgbClr val="000000">
                      <a:alpha val="43137"/>
                    </a:srgbClr>
                  </a:outerShdw>
                </a:effectLst>
                <a:cs typeface="B Lotus" pitchFamily="2" charset="-78"/>
              </a:rPr>
              <a:t>4.در صورت عدم کنترل ، غلط اجرا میشود . </a:t>
            </a:r>
            <a:endParaRPr lang="en-US" b="1" dirty="0">
              <a:effectLst>
                <a:outerShdw blurRad="38100" dist="38100" dir="2700000" algn="tl">
                  <a:srgbClr val="000000">
                    <a:alpha val="43137"/>
                  </a:srgbClr>
                </a:outerShdw>
              </a:effectLst>
              <a:cs typeface="B Lotus" pitchFamily="2" charset="-78"/>
            </a:endParaRPr>
          </a:p>
        </p:txBody>
      </p:sp>
    </p:spTree>
    <p:extLst>
      <p:ext uri="{BB962C8B-B14F-4D97-AF65-F5344CB8AC3E}">
        <p14:creationId xmlns:p14="http://schemas.microsoft.com/office/powerpoint/2010/main" val="720616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1447800"/>
            <a:ext cx="6512511" cy="4067368"/>
          </a:xfrm>
        </p:spPr>
        <p:txBody>
          <a:bodyPr/>
          <a:lstStyle/>
          <a:p>
            <a:pPr marL="0" indent="0" algn="ctr">
              <a:lnSpc>
                <a:spcPct val="150000"/>
              </a:lnSpc>
              <a:buNone/>
            </a:pPr>
            <a:r>
              <a:rPr lang="fa-IR" sz="3600" dirty="0" smtClean="0">
                <a:effectLst>
                  <a:outerShdw blurRad="38100" dist="38100" dir="2700000" algn="tl">
                    <a:srgbClr val="000000">
                      <a:alpha val="43137"/>
                    </a:srgbClr>
                  </a:outerShdw>
                  <a:reflection blurRad="6350" stA="55000" endA="300" endPos="45500" dir="5400000" sy="-100000" algn="bl" rotWithShape="0"/>
                </a:effectLst>
                <a:cs typeface="B Lotus" pitchFamily="2" charset="-78"/>
              </a:rPr>
              <a:t>مریم جعفری شیرازی </a:t>
            </a:r>
            <a:r>
              <a:rPr lang="fa-IR" sz="3600" dirty="0">
                <a:effectLst>
                  <a:outerShdw blurRad="38100" dist="38100" dir="2700000" algn="tl">
                    <a:srgbClr val="000000">
                      <a:alpha val="43137"/>
                    </a:srgbClr>
                  </a:outerShdw>
                  <a:reflection blurRad="6350" stA="55000" endA="300" endPos="45500" dir="5400000" sy="-100000" algn="bl" rotWithShape="0"/>
                </a:effectLst>
                <a:cs typeface="B Lotus" pitchFamily="2" charset="-78"/>
              </a:rPr>
              <a:t/>
            </a:r>
            <a:br>
              <a:rPr lang="fa-IR" sz="3600" dirty="0">
                <a:effectLst>
                  <a:outerShdw blurRad="38100" dist="38100" dir="2700000" algn="tl">
                    <a:srgbClr val="000000">
                      <a:alpha val="43137"/>
                    </a:srgbClr>
                  </a:outerShdw>
                  <a:reflection blurRad="6350" stA="55000" endA="300" endPos="45500" dir="5400000" sy="-100000" algn="bl" rotWithShape="0"/>
                </a:effectLst>
                <a:cs typeface="B Lotus" pitchFamily="2" charset="-78"/>
              </a:rPr>
            </a:br>
            <a:r>
              <a:rPr lang="fa-IR" sz="3600" dirty="0">
                <a:effectLst>
                  <a:outerShdw blurRad="38100" dist="38100" dir="2700000" algn="tl">
                    <a:srgbClr val="000000">
                      <a:alpha val="43137"/>
                    </a:srgbClr>
                  </a:outerShdw>
                  <a:reflection blurRad="6350" stA="55000" endA="300" endPos="45500" dir="5400000" sy="-100000" algn="bl" rotWithShape="0"/>
                </a:effectLst>
                <a:cs typeface="B Lotus" pitchFamily="2" charset="-78"/>
              </a:rPr>
              <a:t>محمد جواد رحمانی</a:t>
            </a:r>
            <a:r>
              <a:rPr lang="fa-IR" sz="3600" dirty="0" smtClean="0">
                <a:effectLst>
                  <a:outerShdw blurRad="38100" dist="38100" dir="2700000" algn="tl">
                    <a:srgbClr val="000000">
                      <a:alpha val="43137"/>
                    </a:srgbClr>
                  </a:outerShdw>
                  <a:reflection blurRad="6350" stA="55000" endA="300" endPos="45500" dir="5400000" sy="-100000" algn="bl" rotWithShape="0"/>
                </a:effectLst>
                <a:cs typeface="B Lotus" pitchFamily="2" charset="-78"/>
              </a:rPr>
              <a:t/>
            </a:r>
            <a:br>
              <a:rPr lang="fa-IR" sz="3600" dirty="0" smtClean="0">
                <a:effectLst>
                  <a:outerShdw blurRad="38100" dist="38100" dir="2700000" algn="tl">
                    <a:srgbClr val="000000">
                      <a:alpha val="43137"/>
                    </a:srgbClr>
                  </a:outerShdw>
                  <a:reflection blurRad="6350" stA="55000" endA="300" endPos="45500" dir="5400000" sy="-100000" algn="bl" rotWithShape="0"/>
                </a:effectLst>
                <a:cs typeface="B Lotus" pitchFamily="2" charset="-78"/>
              </a:rPr>
            </a:br>
            <a:r>
              <a:rPr lang="fa-IR" sz="3600" dirty="0" smtClean="0">
                <a:effectLst>
                  <a:outerShdw blurRad="38100" dist="38100" dir="2700000" algn="tl">
                    <a:srgbClr val="000000">
                      <a:alpha val="43137"/>
                    </a:srgbClr>
                  </a:outerShdw>
                  <a:reflection blurRad="6350" stA="55000" endA="300" endPos="45500" dir="5400000" sy="-100000" algn="bl" rotWithShape="0"/>
                </a:effectLst>
                <a:cs typeface="B Lotus" pitchFamily="2" charset="-78"/>
              </a:rPr>
              <a:t>مریم نصری </a:t>
            </a:r>
            <a:br>
              <a:rPr lang="fa-IR" sz="3600" dirty="0" smtClean="0">
                <a:effectLst>
                  <a:outerShdw blurRad="38100" dist="38100" dir="2700000" algn="tl">
                    <a:srgbClr val="000000">
                      <a:alpha val="43137"/>
                    </a:srgbClr>
                  </a:outerShdw>
                  <a:reflection blurRad="6350" stA="55000" endA="300" endPos="45500" dir="5400000" sy="-100000" algn="bl" rotWithShape="0"/>
                </a:effectLst>
                <a:cs typeface="B Lotus" pitchFamily="2" charset="-78"/>
              </a:rPr>
            </a:br>
            <a:r>
              <a:rPr lang="fa-IR" sz="3600" dirty="0" smtClean="0">
                <a:effectLst>
                  <a:outerShdw blurRad="38100" dist="38100" dir="2700000" algn="tl">
                    <a:srgbClr val="000000">
                      <a:alpha val="43137"/>
                    </a:srgbClr>
                  </a:outerShdw>
                  <a:reflection blurRad="6350" stA="55000" endA="300" endPos="45500" dir="5400000" sy="-100000" algn="bl" rotWithShape="0"/>
                </a:effectLst>
                <a:cs typeface="B Lotus" pitchFamily="2" charset="-78"/>
              </a:rPr>
              <a:t>هاجر راستی </a:t>
            </a:r>
            <a:br>
              <a:rPr lang="fa-IR" sz="3600" dirty="0" smtClean="0">
                <a:effectLst>
                  <a:outerShdw blurRad="38100" dist="38100" dir="2700000" algn="tl">
                    <a:srgbClr val="000000">
                      <a:alpha val="43137"/>
                    </a:srgbClr>
                  </a:outerShdw>
                  <a:reflection blurRad="6350" stA="55000" endA="300" endPos="45500" dir="5400000" sy="-100000" algn="bl" rotWithShape="0"/>
                </a:effectLst>
                <a:cs typeface="B Lotus" pitchFamily="2" charset="-78"/>
              </a:rPr>
            </a:br>
            <a:endParaRPr lang="en-US" sz="3600" dirty="0">
              <a:effectLst>
                <a:outerShdw blurRad="38100" dist="38100" dir="2700000" algn="tl">
                  <a:srgbClr val="000000">
                    <a:alpha val="43137"/>
                  </a:srgbClr>
                </a:outerShdw>
                <a:reflection blurRad="6350" stA="55000" endA="300" endPos="45500" dir="5400000" sy="-100000" algn="bl" rotWithShape="0"/>
              </a:effectLst>
              <a:cs typeface="B Lotus" pitchFamily="2" charset="-78"/>
            </a:endParaRPr>
          </a:p>
        </p:txBody>
      </p:sp>
      <p:sp>
        <p:nvSpPr>
          <p:cNvPr id="3" name="Content Placeholder 2"/>
          <p:cNvSpPr>
            <a:spLocks noGrp="1"/>
          </p:cNvSpPr>
          <p:nvPr>
            <p:ph sz="quarter" idx="13"/>
          </p:nvPr>
        </p:nvSpPr>
        <p:spPr>
          <a:xfrm>
            <a:off x="1143000" y="731520"/>
            <a:ext cx="7162800" cy="792480"/>
          </a:xfrm>
        </p:spPr>
        <p:txBody>
          <a:bodyPr>
            <a:normAutofit/>
          </a:bodyPr>
          <a:lstStyle/>
          <a:p>
            <a:pPr marL="45720" indent="0" algn="r" rtl="1">
              <a:buNone/>
            </a:pPr>
            <a:r>
              <a:rPr lang="fa-IR" sz="3600" b="1" dirty="0" smtClean="0">
                <a:solidFill>
                  <a:schemeClr val="accent6">
                    <a:lumMod val="75000"/>
                  </a:schemeClr>
                </a:solidFill>
                <a:effectLst>
                  <a:outerShdw blurRad="38100" dist="38100" dir="2700000" algn="tl">
                    <a:srgbClr val="000000">
                      <a:alpha val="43137"/>
                    </a:srgbClr>
                  </a:outerShdw>
                </a:effectLst>
                <a:cs typeface="B Lotus" pitchFamily="2" charset="-78"/>
              </a:rPr>
              <a:t>تهیه و تنظیم : </a:t>
            </a:r>
          </a:p>
          <a:p>
            <a:pPr marL="45720" indent="0" algn="r" rtl="1">
              <a:buNone/>
            </a:pPr>
            <a:endParaRPr lang="en-US" dirty="0"/>
          </a:p>
        </p:txBody>
      </p:sp>
    </p:spTree>
    <p:extLst>
      <p:ext uri="{BB962C8B-B14F-4D97-AF65-F5344CB8AC3E}">
        <p14:creationId xmlns:p14="http://schemas.microsoft.com/office/powerpoint/2010/main" val="280736703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72067" y="2675467"/>
            <a:ext cx="7408333" cy="3450696"/>
          </a:xfrm>
          <a:prstGeom prst="rect">
            <a:avLst/>
          </a:prstGeom>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C:\Users\persian\Desktop\WoW-pic (18).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sz="quarter" idx="13"/>
          </p:nvPr>
        </p:nvSpPr>
        <p:spPr>
          <a:xfrm>
            <a:off x="1143000" y="990600"/>
            <a:ext cx="7239000" cy="1402080"/>
          </a:xfrm>
        </p:spPr>
        <p:txBody>
          <a:bodyPr>
            <a:normAutofit/>
          </a:bodyPr>
          <a:lstStyle/>
          <a:p>
            <a:pPr marL="45720" indent="0" algn="r" rtl="1">
              <a:buNone/>
            </a:pPr>
            <a:r>
              <a:rPr lang="fa-IR" sz="4400" b="1" dirty="0" smtClean="0">
                <a:effectLst>
                  <a:outerShdw blurRad="38100" dist="38100" dir="2700000" algn="tl">
                    <a:srgbClr val="000000">
                      <a:alpha val="43137"/>
                    </a:srgbClr>
                  </a:outerShdw>
                </a:effectLst>
                <a:cs typeface="B Lotus" pitchFamily="2" charset="-78"/>
              </a:rPr>
              <a:t>با سپاس و تشکر فراوان از توجه شما </a:t>
            </a:r>
            <a:endParaRPr lang="en-US" sz="4400" b="1" dirty="0">
              <a:effectLst>
                <a:outerShdw blurRad="38100" dist="38100" dir="2700000" algn="tl">
                  <a:srgbClr val="000000">
                    <a:alpha val="43137"/>
                  </a:srgbClr>
                </a:outerShdw>
              </a:effectLst>
              <a:cs typeface="B Lotus" pitchFamily="2" charset="-78"/>
            </a:endParaRPr>
          </a:p>
        </p:txBody>
      </p:sp>
    </p:spTree>
    <p:extLst>
      <p:ext uri="{BB962C8B-B14F-4D97-AF65-F5344CB8AC3E}">
        <p14:creationId xmlns:p14="http://schemas.microsoft.com/office/powerpoint/2010/main" val="49588302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Blur radius="5"/>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2400300" y="762000"/>
            <a:ext cx="4533900" cy="4533900"/>
          </a:xfrm>
          <a:prstGeom prst="rect">
            <a:avLst/>
          </a:prstGeom>
        </p:spPr>
      </p:pic>
      <p:sp>
        <p:nvSpPr>
          <p:cNvPr id="2" name="Title 1"/>
          <p:cNvSpPr>
            <a:spLocks noGrp="1"/>
          </p:cNvSpPr>
          <p:nvPr>
            <p:ph type="title"/>
          </p:nvPr>
        </p:nvSpPr>
        <p:spPr>
          <a:xfrm>
            <a:off x="1447800" y="2209800"/>
            <a:ext cx="6858000" cy="3200400"/>
          </a:xfrm>
        </p:spPr>
        <p:txBody>
          <a:bodyPr/>
          <a:lstStyle/>
          <a:p>
            <a:pPr rtl="1">
              <a:lnSpc>
                <a:spcPct val="150000"/>
              </a:lnSpc>
              <a:buNone/>
            </a:pPr>
            <a:r>
              <a:rPr lang="fa-IR" sz="2800" dirty="0" smtClean="0">
                <a:solidFill>
                  <a:schemeClr val="accent6">
                    <a:lumMod val="75000"/>
                  </a:schemeClr>
                </a:solidFill>
                <a:cs typeface="B Lotus" pitchFamily="2" charset="-78"/>
              </a:rPr>
              <a:t>روش تدریس : </a:t>
            </a:r>
            <a:r>
              <a:rPr lang="en-US" sz="2800" dirty="0" smtClean="0">
                <a:solidFill>
                  <a:schemeClr val="accent6">
                    <a:lumMod val="75000"/>
                  </a:schemeClr>
                </a:solidFill>
                <a:cs typeface="B Lotus" pitchFamily="2" charset="-78"/>
              </a:rPr>
              <a:t/>
            </a:r>
            <a:br>
              <a:rPr lang="en-US" sz="2800" dirty="0" smtClean="0">
                <a:solidFill>
                  <a:schemeClr val="accent6">
                    <a:lumMod val="75000"/>
                  </a:schemeClr>
                </a:solidFill>
                <a:cs typeface="B Lotus" pitchFamily="2" charset="-78"/>
              </a:rPr>
            </a:br>
            <a:r>
              <a:rPr lang="fa-IR" sz="2800" b="0" dirty="0" smtClean="0">
                <a:ln w="0"/>
                <a:solidFill>
                  <a:schemeClr val="tx1"/>
                </a:solidFill>
                <a:effectLst>
                  <a:outerShdw blurRad="38100" dist="19050" dir="2700000" algn="tl" rotWithShape="0">
                    <a:schemeClr val="dk1">
                      <a:alpha val="40000"/>
                    </a:schemeClr>
                  </a:outerShdw>
                </a:effectLst>
                <a:cs typeface="B Lotus" pitchFamily="2" charset="-78"/>
              </a:rPr>
              <a:t>به مجموعه تدابیر منظمی که معلم برای رسیدن به هدف، با توجه به شرایط و امکانات اتخاذ می کند روش تدریس می گویند.</a:t>
            </a:r>
            <a:br>
              <a:rPr lang="fa-IR" sz="2800" b="0" dirty="0" smtClean="0">
                <a:ln w="0"/>
                <a:solidFill>
                  <a:schemeClr val="tx1"/>
                </a:solidFill>
                <a:effectLst>
                  <a:outerShdw blurRad="38100" dist="19050" dir="2700000" algn="tl" rotWithShape="0">
                    <a:schemeClr val="dk1">
                      <a:alpha val="40000"/>
                    </a:schemeClr>
                  </a:outerShdw>
                </a:effectLst>
                <a:cs typeface="B Lotus" pitchFamily="2" charset="-78"/>
              </a:rPr>
            </a:br>
            <a:r>
              <a:rPr lang="fa-IR" sz="2800" b="0" dirty="0" smtClean="0">
                <a:ln w="0"/>
                <a:solidFill>
                  <a:schemeClr val="tx1"/>
                </a:solidFill>
                <a:effectLst>
                  <a:outerShdw blurRad="38100" dist="19050" dir="2700000" algn="tl" rotWithShape="0">
                    <a:schemeClr val="dk1">
                      <a:alpha val="40000"/>
                    </a:schemeClr>
                  </a:outerShdw>
                </a:effectLst>
                <a:cs typeface="B Lotus" pitchFamily="2" charset="-78"/>
              </a:rPr>
              <a:t> خط </a:t>
            </a:r>
            <a:r>
              <a:rPr lang="fa-IR" sz="2800" b="0" dirty="0">
                <a:ln w="0"/>
                <a:solidFill>
                  <a:schemeClr val="tx1"/>
                </a:solidFill>
                <a:effectLst>
                  <a:outerShdw blurRad="38100" dist="19050" dir="2700000" algn="tl" rotWithShape="0">
                    <a:schemeClr val="dk1">
                      <a:alpha val="40000"/>
                    </a:schemeClr>
                  </a:outerShdw>
                </a:effectLst>
                <a:cs typeface="B Lotus" pitchFamily="2" charset="-78"/>
              </a:rPr>
              <a:t>مشی معلم و روش تدریس او چگونگی فعالیت شاگردان را برای رسیدن به هدف های آموزشی مشخص می </a:t>
            </a:r>
            <a:r>
              <a:rPr lang="fa-IR" sz="2800" b="0" dirty="0" smtClean="0">
                <a:ln w="0"/>
                <a:solidFill>
                  <a:schemeClr val="tx1"/>
                </a:solidFill>
                <a:effectLst>
                  <a:outerShdw blurRad="38100" dist="19050" dir="2700000" algn="tl" rotWithShape="0">
                    <a:schemeClr val="dk1">
                      <a:alpha val="40000"/>
                    </a:schemeClr>
                  </a:outerShdw>
                </a:effectLst>
                <a:cs typeface="B Lotus" pitchFamily="2" charset="-78"/>
              </a:rPr>
              <a:t>سازد .</a:t>
            </a:r>
            <a:endParaRPr lang="fa-IR" sz="2800" b="0" dirty="0">
              <a:ln w="0"/>
              <a:solidFill>
                <a:schemeClr val="tx1"/>
              </a:solidFill>
              <a:effectLst>
                <a:outerShdw blurRad="38100" dist="19050" dir="2700000" algn="tl" rotWithShape="0">
                  <a:schemeClr val="dk1">
                    <a:alpha val="40000"/>
                  </a:schemeClr>
                </a:outerShdw>
              </a:effectLst>
              <a:cs typeface="B Lotus" pitchFamily="2" charset="-78"/>
            </a:endParaRPr>
          </a:p>
        </p:txBody>
      </p:sp>
      <p:sp>
        <p:nvSpPr>
          <p:cNvPr id="3" name="Content Placeholder 2"/>
          <p:cNvSpPr>
            <a:spLocks noGrp="1"/>
          </p:cNvSpPr>
          <p:nvPr>
            <p:ph sz="quarter" idx="13"/>
          </p:nvPr>
        </p:nvSpPr>
        <p:spPr>
          <a:xfrm>
            <a:off x="2667000" y="762000"/>
            <a:ext cx="5791200" cy="1097280"/>
          </a:xfrm>
        </p:spPr>
        <p:txBody>
          <a:bodyPr/>
          <a:lstStyle/>
          <a:p>
            <a:pPr marL="45720" indent="0" algn="r" rtl="1">
              <a:buNone/>
            </a:pPr>
            <a:r>
              <a:rPr lang="fa-IR" sz="2400" b="1" dirty="0">
                <a:solidFill>
                  <a:srgbClr val="7030A0"/>
                </a:solidFill>
                <a:latin typeface="Arabic Typesetting" pitchFamily="66" charset="-78"/>
                <a:cs typeface="B Lotus" pitchFamily="2" charset="-78"/>
              </a:rPr>
              <a:t> </a:t>
            </a:r>
            <a:r>
              <a:rPr lang="fa-IR" sz="2800" b="1" dirty="0">
                <a:solidFill>
                  <a:srgbClr val="7030A0"/>
                </a:solidFill>
                <a:effectLst>
                  <a:outerShdw blurRad="38100" dist="38100" dir="2700000" algn="tl">
                    <a:srgbClr val="000000">
                      <a:alpha val="43137"/>
                    </a:srgbClr>
                  </a:outerShdw>
                </a:effectLst>
                <a:latin typeface="Arabic Typesetting" pitchFamily="66" charset="-78"/>
                <a:cs typeface="B Lotus" pitchFamily="2" charset="-78"/>
              </a:rPr>
              <a:t>روش تدریس از مراحل مهم طراحی آموزش</a:t>
            </a:r>
          </a:p>
          <a:p>
            <a:pPr marL="45720" indent="0" algn="r" rtl="1">
              <a:buNone/>
            </a:pPr>
            <a:endParaRPr lang="en-US" dirty="0">
              <a:solidFill>
                <a:srgbClr val="7030A0"/>
              </a:solidFill>
            </a:endParaRPr>
          </a:p>
        </p:txBody>
      </p:sp>
    </p:spTree>
    <p:extLst>
      <p:ext uri="{BB962C8B-B14F-4D97-AF65-F5344CB8AC3E}">
        <p14:creationId xmlns:p14="http://schemas.microsoft.com/office/powerpoint/2010/main" val="1566308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1524000"/>
            <a:ext cx="6512511" cy="3991168"/>
          </a:xfrm>
        </p:spPr>
        <p:txBody>
          <a:bodyPr/>
          <a:lstStyle/>
          <a:p>
            <a:pPr marL="0" indent="0" rtl="1">
              <a:lnSpc>
                <a:spcPct val="150000"/>
              </a:lnSpc>
              <a:buNone/>
            </a:pPr>
            <a:r>
              <a:rPr lang="fa-IR" sz="2400" b="0" dirty="0">
                <a:ln w="0"/>
                <a:solidFill>
                  <a:schemeClr val="tx1"/>
                </a:solidFill>
                <a:effectLst>
                  <a:outerShdw blurRad="38100" dist="19050" dir="2700000" algn="tl" rotWithShape="0">
                    <a:schemeClr val="dk1">
                      <a:alpha val="40000"/>
                    </a:schemeClr>
                  </a:outerShdw>
                </a:effectLst>
                <a:cs typeface="B Lotus" pitchFamily="2" charset="-78"/>
              </a:rPr>
              <a:t>حفظ و تکرار </a:t>
            </a:r>
            <a:br>
              <a:rPr lang="fa-IR" sz="2400" b="0" dirty="0">
                <a:ln w="0"/>
                <a:solidFill>
                  <a:schemeClr val="tx1"/>
                </a:solidFill>
                <a:effectLst>
                  <a:outerShdw blurRad="38100" dist="19050" dir="2700000" algn="tl" rotWithShape="0">
                    <a:schemeClr val="dk1">
                      <a:alpha val="40000"/>
                    </a:schemeClr>
                  </a:outerShdw>
                </a:effectLst>
                <a:cs typeface="B Lotus" pitchFamily="2" charset="-78"/>
              </a:rPr>
            </a:br>
            <a:r>
              <a:rPr lang="fa-IR" sz="2400" b="0" dirty="0">
                <a:ln w="0"/>
                <a:solidFill>
                  <a:schemeClr val="tx1"/>
                </a:solidFill>
                <a:effectLst>
                  <a:outerShdw blurRad="38100" dist="19050" dir="2700000" algn="tl" rotWithShape="0">
                    <a:schemeClr val="dk1">
                      <a:alpha val="40000"/>
                    </a:schemeClr>
                  </a:outerShdw>
                </a:effectLst>
                <a:cs typeface="B Lotus" pitchFamily="2" charset="-78"/>
              </a:rPr>
              <a:t>روش سخنرانی </a:t>
            </a:r>
            <a:br>
              <a:rPr lang="fa-IR" sz="2400" b="0" dirty="0">
                <a:ln w="0"/>
                <a:solidFill>
                  <a:schemeClr val="tx1"/>
                </a:solidFill>
                <a:effectLst>
                  <a:outerShdw blurRad="38100" dist="19050" dir="2700000" algn="tl" rotWithShape="0">
                    <a:schemeClr val="dk1">
                      <a:alpha val="40000"/>
                    </a:schemeClr>
                  </a:outerShdw>
                </a:effectLst>
                <a:cs typeface="B Lotus" pitchFamily="2" charset="-78"/>
              </a:rPr>
            </a:br>
            <a:r>
              <a:rPr lang="fa-IR" sz="2400" b="0" dirty="0">
                <a:ln w="0"/>
                <a:solidFill>
                  <a:schemeClr val="tx1"/>
                </a:solidFill>
                <a:effectLst>
                  <a:outerShdw blurRad="38100" dist="19050" dir="2700000" algn="tl" rotWithShape="0">
                    <a:schemeClr val="dk1">
                      <a:alpha val="40000"/>
                    </a:schemeClr>
                  </a:outerShdw>
                </a:effectLst>
                <a:cs typeface="B Lotus" pitchFamily="2" charset="-78"/>
              </a:rPr>
              <a:t>روش پرسش و پاسخ</a:t>
            </a:r>
            <a:br>
              <a:rPr lang="fa-IR" sz="2400" b="0" dirty="0">
                <a:ln w="0"/>
                <a:solidFill>
                  <a:schemeClr val="tx1"/>
                </a:solidFill>
                <a:effectLst>
                  <a:outerShdw blurRad="38100" dist="19050" dir="2700000" algn="tl" rotWithShape="0">
                    <a:schemeClr val="dk1">
                      <a:alpha val="40000"/>
                    </a:schemeClr>
                  </a:outerShdw>
                </a:effectLst>
                <a:cs typeface="B Lotus" pitchFamily="2" charset="-78"/>
              </a:rPr>
            </a:br>
            <a:r>
              <a:rPr lang="fa-IR" sz="2400" b="0" dirty="0">
                <a:ln w="0"/>
                <a:solidFill>
                  <a:schemeClr val="tx1"/>
                </a:solidFill>
                <a:effectLst>
                  <a:outerShdw blurRad="38100" dist="19050" dir="2700000" algn="tl" rotWithShape="0">
                    <a:schemeClr val="dk1">
                      <a:alpha val="40000"/>
                    </a:schemeClr>
                  </a:outerShdw>
                </a:effectLst>
                <a:cs typeface="B Lotus" pitchFamily="2" charset="-78"/>
              </a:rPr>
              <a:t>روش نمایشی (نمایش علمی )</a:t>
            </a:r>
            <a:br>
              <a:rPr lang="fa-IR" sz="2400" b="0" dirty="0">
                <a:ln w="0"/>
                <a:solidFill>
                  <a:schemeClr val="tx1"/>
                </a:solidFill>
                <a:effectLst>
                  <a:outerShdw blurRad="38100" dist="19050" dir="2700000" algn="tl" rotWithShape="0">
                    <a:schemeClr val="dk1">
                      <a:alpha val="40000"/>
                    </a:schemeClr>
                  </a:outerShdw>
                </a:effectLst>
                <a:cs typeface="B Lotus" pitchFamily="2" charset="-78"/>
              </a:rPr>
            </a:br>
            <a:r>
              <a:rPr lang="fa-IR" sz="2400" b="0" dirty="0">
                <a:ln w="0"/>
                <a:solidFill>
                  <a:schemeClr val="tx1"/>
                </a:solidFill>
                <a:effectLst>
                  <a:outerShdw blurRad="38100" dist="19050" dir="2700000" algn="tl" rotWithShape="0">
                    <a:schemeClr val="dk1">
                      <a:alpha val="40000"/>
                    </a:schemeClr>
                  </a:outerShdw>
                </a:effectLst>
                <a:cs typeface="B Lotus" pitchFamily="2" charset="-78"/>
              </a:rPr>
              <a:t>روش ایفای نقش</a:t>
            </a:r>
            <a:br>
              <a:rPr lang="fa-IR" sz="2400" b="0" dirty="0">
                <a:ln w="0"/>
                <a:solidFill>
                  <a:schemeClr val="tx1"/>
                </a:solidFill>
                <a:effectLst>
                  <a:outerShdw blurRad="38100" dist="19050" dir="2700000" algn="tl" rotWithShape="0">
                    <a:schemeClr val="dk1">
                      <a:alpha val="40000"/>
                    </a:schemeClr>
                  </a:outerShdw>
                </a:effectLst>
                <a:cs typeface="B Lotus" pitchFamily="2" charset="-78"/>
              </a:rPr>
            </a:br>
            <a:r>
              <a:rPr lang="fa-IR" sz="2400" b="0" dirty="0">
                <a:ln w="0"/>
                <a:solidFill>
                  <a:schemeClr val="tx1"/>
                </a:solidFill>
                <a:effectLst>
                  <a:outerShdw blurRad="38100" dist="19050" dir="2700000" algn="tl" rotWithShape="0">
                    <a:schemeClr val="dk1">
                      <a:alpha val="40000"/>
                    </a:schemeClr>
                  </a:outerShdw>
                </a:effectLst>
                <a:cs typeface="B Lotus" pitchFamily="2" charset="-78"/>
              </a:rPr>
              <a:t>روش گردش علمی</a:t>
            </a:r>
            <a:br>
              <a:rPr lang="fa-IR" sz="2400" b="0" dirty="0">
                <a:ln w="0"/>
                <a:solidFill>
                  <a:schemeClr val="tx1"/>
                </a:solidFill>
                <a:effectLst>
                  <a:outerShdw blurRad="38100" dist="19050" dir="2700000" algn="tl" rotWithShape="0">
                    <a:schemeClr val="dk1">
                      <a:alpha val="40000"/>
                    </a:schemeClr>
                  </a:outerShdw>
                </a:effectLst>
                <a:cs typeface="B Lotus" pitchFamily="2" charset="-78"/>
              </a:rPr>
            </a:br>
            <a:r>
              <a:rPr lang="fa-IR" sz="2400" b="0" dirty="0">
                <a:ln w="0"/>
                <a:solidFill>
                  <a:schemeClr val="tx1"/>
                </a:solidFill>
                <a:effectLst>
                  <a:outerShdw blurRad="38100" dist="19050" dir="2700000" algn="tl" rotWithShape="0">
                    <a:schemeClr val="dk1">
                      <a:alpha val="40000"/>
                    </a:schemeClr>
                  </a:outerShdw>
                </a:effectLst>
                <a:cs typeface="B Lotus" pitchFamily="2" charset="-78"/>
              </a:rPr>
              <a:t>روش بحث گروهی </a:t>
            </a:r>
            <a:r>
              <a:rPr lang="fa-IR" sz="2800" b="0" dirty="0">
                <a:ln w="0"/>
                <a:solidFill>
                  <a:schemeClr val="tx1"/>
                </a:solidFill>
                <a:effectLst>
                  <a:outerShdw blurRad="38100" dist="19050" dir="2700000" algn="tl" rotWithShape="0">
                    <a:schemeClr val="dk1">
                      <a:alpha val="40000"/>
                    </a:schemeClr>
                  </a:outerShdw>
                </a:effectLst>
                <a:cs typeface="B Lotus" pitchFamily="2" charset="-78"/>
              </a:rPr>
              <a:t/>
            </a:r>
            <a:br>
              <a:rPr lang="fa-IR" sz="2800" b="0" dirty="0">
                <a:ln w="0"/>
                <a:solidFill>
                  <a:schemeClr val="tx1"/>
                </a:solidFill>
                <a:effectLst>
                  <a:outerShdw blurRad="38100" dist="19050" dir="2700000" algn="tl" rotWithShape="0">
                    <a:schemeClr val="dk1">
                      <a:alpha val="40000"/>
                    </a:schemeClr>
                  </a:outerShdw>
                </a:effectLst>
                <a:cs typeface="B Lotus" pitchFamily="2" charset="-78"/>
              </a:rPr>
            </a:br>
            <a:r>
              <a:rPr lang="fa-IR" sz="2400" b="0" dirty="0" smtClean="0">
                <a:ln w="0"/>
                <a:solidFill>
                  <a:schemeClr val="tx1"/>
                </a:solidFill>
                <a:effectLst>
                  <a:outerShdw blurRad="38100" dist="19050" dir="2700000" algn="tl" rotWithShape="0">
                    <a:schemeClr val="dk1">
                      <a:alpha val="40000"/>
                    </a:schemeClr>
                  </a:outerShdw>
                </a:effectLst>
                <a:cs typeface="B Lotus" pitchFamily="2" charset="-78"/>
              </a:rPr>
              <a:t>روش آزمایشگاهی</a:t>
            </a:r>
            <a:endParaRPr lang="en-US" sz="2400" b="0" dirty="0">
              <a:ln w="0"/>
              <a:solidFill>
                <a:schemeClr val="tx1"/>
              </a:solidFill>
              <a:effectLst>
                <a:outerShdw blurRad="38100" dist="19050" dir="2700000" algn="tl" rotWithShape="0">
                  <a:schemeClr val="dk1">
                    <a:alpha val="40000"/>
                  </a:schemeClr>
                </a:outerShdw>
              </a:effectLst>
              <a:cs typeface="B Lotus" pitchFamily="2" charset="-78"/>
            </a:endParaRPr>
          </a:p>
        </p:txBody>
      </p:sp>
      <p:sp>
        <p:nvSpPr>
          <p:cNvPr id="3" name="Content Placeholder 2"/>
          <p:cNvSpPr>
            <a:spLocks noGrp="1"/>
          </p:cNvSpPr>
          <p:nvPr>
            <p:ph sz="quarter" idx="13"/>
          </p:nvPr>
        </p:nvSpPr>
        <p:spPr>
          <a:xfrm>
            <a:off x="1905000" y="533400"/>
            <a:ext cx="6400800" cy="868680"/>
          </a:xfrm>
        </p:spPr>
        <p:txBody>
          <a:bodyPr>
            <a:normAutofit/>
          </a:bodyPr>
          <a:lstStyle/>
          <a:p>
            <a:pPr marL="45720" indent="0" algn="r" rtl="1">
              <a:buNone/>
            </a:pPr>
            <a:r>
              <a:rPr lang="fa-IR" sz="3200" b="1" dirty="0">
                <a:solidFill>
                  <a:srgbClr val="7030A0"/>
                </a:solidFill>
                <a:effectLst>
                  <a:outerShdw blurRad="38100" dist="38100" dir="2700000" algn="tl">
                    <a:srgbClr val="000000">
                      <a:alpha val="43137"/>
                    </a:srgbClr>
                  </a:outerShdw>
                </a:effectLst>
                <a:cs typeface="B Lotus" pitchFamily="2" charset="-78"/>
              </a:rPr>
              <a:t>انواع روش تدریس</a:t>
            </a:r>
            <a:endParaRPr lang="en-US" sz="3200" b="1" dirty="0">
              <a:solidFill>
                <a:srgbClr val="7030A0"/>
              </a:solidFill>
              <a:effectLst>
                <a:outerShdw blurRad="38100" dist="38100" dir="2700000" algn="tl">
                  <a:srgbClr val="000000">
                    <a:alpha val="43137"/>
                  </a:srgbClr>
                </a:outerShdw>
              </a:effectLst>
              <a:cs typeface="B Lotus" pitchFamily="2" charset="-78"/>
            </a:endParaRPr>
          </a:p>
        </p:txBody>
      </p:sp>
    </p:spTree>
    <p:extLst>
      <p:ext uri="{BB962C8B-B14F-4D97-AF65-F5344CB8AC3E}">
        <p14:creationId xmlns:p14="http://schemas.microsoft.com/office/powerpoint/2010/main" val="34172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1491" y="1447800"/>
            <a:ext cx="3581401" cy="143163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sz="2000" b="1" dirty="0">
                <a:solidFill>
                  <a:schemeClr val="tx1"/>
                </a:solidFill>
                <a:cs typeface="B Lotus" pitchFamily="2" charset="-78"/>
              </a:rPr>
              <a:t>روش </a:t>
            </a:r>
            <a:r>
              <a:rPr lang="fa-IR" sz="2000" b="1" dirty="0" smtClean="0">
                <a:solidFill>
                  <a:schemeClr val="tx1"/>
                </a:solidFill>
                <a:cs typeface="B Lotus" pitchFamily="2" charset="-78"/>
              </a:rPr>
              <a:t>نمایشی </a:t>
            </a:r>
          </a:p>
          <a:p>
            <a:pPr lvl="0" algn="ctr" rtl="1">
              <a:lnSpc>
                <a:spcPct val="150000"/>
              </a:lnSpc>
            </a:pPr>
            <a:r>
              <a:rPr lang="fa-IR" sz="2000" b="1" dirty="0" smtClean="0">
                <a:solidFill>
                  <a:schemeClr val="accent6">
                    <a:lumMod val="75000"/>
                  </a:schemeClr>
                </a:solidFill>
                <a:cs typeface="B Lotus" pitchFamily="2" charset="-78"/>
              </a:rPr>
              <a:t>متناسب برای رشته های فنی و حرفه ای</a:t>
            </a:r>
            <a:endParaRPr lang="en-US" sz="2000" b="1" dirty="0">
              <a:solidFill>
                <a:schemeClr val="accent6">
                  <a:lumMod val="75000"/>
                </a:schemeClr>
              </a:solidFill>
              <a:cs typeface="B Lotus" pitchFamily="2" charset="-78"/>
            </a:endParaRPr>
          </a:p>
        </p:txBody>
      </p:sp>
      <p:sp>
        <p:nvSpPr>
          <p:cNvPr id="5" name="Rectangle 4"/>
          <p:cNvSpPr/>
          <p:nvPr/>
        </p:nvSpPr>
        <p:spPr>
          <a:xfrm>
            <a:off x="3009900" y="4962237"/>
            <a:ext cx="3581401" cy="1371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sz="2000" b="1" dirty="0" smtClean="0">
                <a:ln w="0"/>
                <a:solidFill>
                  <a:schemeClr val="tx1"/>
                </a:solidFill>
                <a:cs typeface="B Lotus" pitchFamily="2" charset="-78"/>
              </a:rPr>
              <a:t>روش آزمایشگاهی</a:t>
            </a:r>
            <a:endParaRPr lang="fa-IR" sz="2000" b="1" dirty="0">
              <a:ln w="0"/>
              <a:solidFill>
                <a:schemeClr val="tx1"/>
              </a:solidFill>
              <a:cs typeface="B Lotus" pitchFamily="2" charset="-78"/>
            </a:endParaRPr>
          </a:p>
          <a:p>
            <a:pPr lvl="0" algn="ctr" rtl="1">
              <a:lnSpc>
                <a:spcPct val="150000"/>
              </a:lnSpc>
            </a:pPr>
            <a:r>
              <a:rPr lang="fa-IR" sz="2000" b="1" dirty="0" smtClean="0">
                <a:solidFill>
                  <a:schemeClr val="accent6">
                    <a:lumMod val="75000"/>
                  </a:schemeClr>
                </a:solidFill>
                <a:cs typeface="B Lotus" pitchFamily="2" charset="-78"/>
              </a:rPr>
              <a:t>متناسب برای رشته های تجربی</a:t>
            </a:r>
            <a:endParaRPr lang="en-US" sz="2000" b="1" dirty="0">
              <a:solidFill>
                <a:schemeClr val="accent6">
                  <a:lumMod val="75000"/>
                </a:schemeClr>
              </a:solidFill>
              <a:cs typeface="B Lotus" pitchFamily="2" charset="-78"/>
            </a:endParaRPr>
          </a:p>
        </p:txBody>
      </p:sp>
      <p:sp>
        <p:nvSpPr>
          <p:cNvPr id="6" name="Flowchart: Alternate Process 5"/>
          <p:cNvSpPr/>
          <p:nvPr/>
        </p:nvSpPr>
        <p:spPr>
          <a:xfrm>
            <a:off x="2438400" y="457200"/>
            <a:ext cx="4666673" cy="68580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rtl="1">
              <a:buNone/>
            </a:pPr>
            <a:r>
              <a:rPr lang="fa-IR" sz="3200" b="1" dirty="0">
                <a:solidFill>
                  <a:schemeClr val="tx1"/>
                </a:solidFill>
                <a:effectLst>
                  <a:outerShdw blurRad="38100" dist="38100" dir="2700000" algn="tl">
                    <a:srgbClr val="000000">
                      <a:alpha val="43137"/>
                    </a:srgbClr>
                  </a:outerShdw>
                </a:effectLst>
                <a:cs typeface="B Lotus" pitchFamily="2" charset="-78"/>
              </a:rPr>
              <a:t>روش های بررسی در این بحث </a:t>
            </a:r>
            <a:endParaRPr lang="en-US" sz="3200" b="1" dirty="0">
              <a:solidFill>
                <a:schemeClr val="tx1"/>
              </a:solidFill>
              <a:effectLst>
                <a:outerShdw blurRad="38100" dist="38100" dir="2700000" algn="tl">
                  <a:srgbClr val="000000">
                    <a:alpha val="43137"/>
                  </a:srgbClr>
                </a:outerShdw>
              </a:effectLst>
              <a:cs typeface="B Lotus" pitchFamily="2" charset="-78"/>
            </a:endParaRPr>
          </a:p>
        </p:txBody>
      </p:sp>
      <p:sp>
        <p:nvSpPr>
          <p:cNvPr id="7" name="Rectangle 6"/>
          <p:cNvSpPr/>
          <p:nvPr/>
        </p:nvSpPr>
        <p:spPr>
          <a:xfrm>
            <a:off x="1219200" y="1447800"/>
            <a:ext cx="3581401" cy="1371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sz="2000" b="1" dirty="0">
                <a:solidFill>
                  <a:schemeClr val="tx1"/>
                </a:solidFill>
                <a:cs typeface="B Lotus" pitchFamily="2" charset="-78"/>
              </a:rPr>
              <a:t>روش ایفای </a:t>
            </a:r>
            <a:r>
              <a:rPr lang="fa-IR" sz="2000" b="1" dirty="0" smtClean="0">
                <a:solidFill>
                  <a:schemeClr val="tx1"/>
                </a:solidFill>
                <a:cs typeface="B Lotus" pitchFamily="2" charset="-78"/>
              </a:rPr>
              <a:t>نقش</a:t>
            </a:r>
          </a:p>
          <a:p>
            <a:pPr lvl="0" algn="ctr" rtl="1">
              <a:lnSpc>
                <a:spcPct val="150000"/>
              </a:lnSpc>
            </a:pPr>
            <a:r>
              <a:rPr lang="fa-IR" sz="2000" b="1" dirty="0" smtClean="0">
                <a:solidFill>
                  <a:schemeClr val="accent6">
                    <a:lumMod val="75000"/>
                  </a:schemeClr>
                </a:solidFill>
                <a:cs typeface="B Lotus" pitchFamily="2" charset="-78"/>
              </a:rPr>
              <a:t>دروسی مانند تاریخ و علوم اجتماعی </a:t>
            </a:r>
            <a:endParaRPr lang="en-US" sz="2000" b="1" dirty="0">
              <a:solidFill>
                <a:schemeClr val="accent6">
                  <a:lumMod val="75000"/>
                </a:schemeClr>
              </a:solidFill>
              <a:cs typeface="B Lotus" pitchFamily="2" charset="-78"/>
            </a:endParaRPr>
          </a:p>
        </p:txBody>
      </p:sp>
      <p:sp>
        <p:nvSpPr>
          <p:cNvPr id="8" name="Rectangle 7"/>
          <p:cNvSpPr/>
          <p:nvPr/>
        </p:nvSpPr>
        <p:spPr>
          <a:xfrm>
            <a:off x="1193800" y="3200400"/>
            <a:ext cx="3581401" cy="1371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sz="2000" b="1" dirty="0">
                <a:solidFill>
                  <a:schemeClr val="tx1"/>
                </a:solidFill>
                <a:cs typeface="B Lotus" pitchFamily="2" charset="-78"/>
              </a:rPr>
              <a:t>روش گردش </a:t>
            </a:r>
            <a:r>
              <a:rPr lang="fa-IR" sz="2000" b="1" dirty="0" smtClean="0">
                <a:solidFill>
                  <a:schemeClr val="tx1"/>
                </a:solidFill>
                <a:cs typeface="B Lotus" pitchFamily="2" charset="-78"/>
              </a:rPr>
              <a:t>علمی</a:t>
            </a:r>
          </a:p>
          <a:p>
            <a:pPr lvl="0" algn="ctr" rtl="1">
              <a:lnSpc>
                <a:spcPct val="150000"/>
              </a:lnSpc>
            </a:pPr>
            <a:r>
              <a:rPr lang="fa-IR" sz="2000" dirty="0" smtClean="0">
                <a:solidFill>
                  <a:schemeClr val="accent6">
                    <a:lumMod val="75000"/>
                  </a:schemeClr>
                </a:solidFill>
                <a:cs typeface="B Lotus" pitchFamily="2" charset="-78"/>
              </a:rPr>
              <a:t>بیشتر برای </a:t>
            </a:r>
            <a:r>
              <a:rPr lang="fa-IR" sz="2000" dirty="0">
                <a:solidFill>
                  <a:schemeClr val="accent6">
                    <a:lumMod val="75000"/>
                  </a:schemeClr>
                </a:solidFill>
                <a:cs typeface="B Lotus" pitchFamily="2" charset="-78"/>
              </a:rPr>
              <a:t>مطالعه </a:t>
            </a:r>
            <a:r>
              <a:rPr lang="fa-IR" sz="2000" dirty="0" smtClean="0">
                <a:solidFill>
                  <a:schemeClr val="accent6">
                    <a:lumMod val="75000"/>
                  </a:schemeClr>
                </a:solidFill>
                <a:cs typeface="B Lotus" pitchFamily="2" charset="-78"/>
              </a:rPr>
              <a:t>جامعه و محیط</a:t>
            </a:r>
            <a:endParaRPr lang="en-US" sz="2000" b="1" dirty="0">
              <a:solidFill>
                <a:schemeClr val="accent6">
                  <a:lumMod val="75000"/>
                </a:schemeClr>
              </a:solidFill>
              <a:cs typeface="B Lotus" pitchFamily="2" charset="-78"/>
            </a:endParaRPr>
          </a:p>
        </p:txBody>
      </p:sp>
      <p:sp>
        <p:nvSpPr>
          <p:cNvPr id="9" name="Rectangle 8"/>
          <p:cNvSpPr/>
          <p:nvPr/>
        </p:nvSpPr>
        <p:spPr>
          <a:xfrm>
            <a:off x="5029199" y="3200400"/>
            <a:ext cx="3581401" cy="1371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sz="2000" b="1" dirty="0">
                <a:solidFill>
                  <a:schemeClr val="tx1"/>
                </a:solidFill>
                <a:cs typeface="B Lotus" pitchFamily="2" charset="-78"/>
              </a:rPr>
              <a:t>روش بحث گروهی </a:t>
            </a:r>
            <a:endParaRPr lang="fa-IR" sz="2000" b="1" dirty="0" smtClean="0">
              <a:solidFill>
                <a:schemeClr val="tx1"/>
              </a:solidFill>
              <a:cs typeface="B Lotus" pitchFamily="2" charset="-78"/>
            </a:endParaRPr>
          </a:p>
          <a:p>
            <a:pPr lvl="0" algn="r" rtl="1">
              <a:lnSpc>
                <a:spcPct val="150000"/>
              </a:lnSpc>
            </a:pPr>
            <a:endParaRPr lang="en-US" sz="2000" b="1" dirty="0">
              <a:solidFill>
                <a:schemeClr val="accent6">
                  <a:lumMod val="75000"/>
                </a:schemeClr>
              </a:solidFill>
              <a:cs typeface="B Lotus" pitchFamily="2" charset="-78"/>
            </a:endParaRPr>
          </a:p>
        </p:txBody>
      </p:sp>
    </p:spTree>
    <p:extLst>
      <p:ext uri="{BB962C8B-B14F-4D97-AF65-F5344CB8AC3E}">
        <p14:creationId xmlns:p14="http://schemas.microsoft.com/office/powerpoint/2010/main" val="272974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219200"/>
            <a:ext cx="3276600" cy="1828800"/>
          </a:xfrm>
        </p:spPr>
        <p:txBody>
          <a:bodyPr/>
          <a:lstStyle/>
          <a:p>
            <a:pPr marL="0" indent="0" rtl="1">
              <a:buNone/>
            </a:pPr>
            <a:r>
              <a:rPr lang="fa-IR" sz="2800" dirty="0" smtClean="0">
                <a:cs typeface="B Lotus" pitchFamily="2" charset="-78"/>
              </a:rPr>
              <a:t>در این روش معلم طرز کاربرد شیء یا وسیله ای را به دانش آموزان نشان میدهد . </a:t>
            </a:r>
            <a:endParaRPr lang="en-US" sz="2800" dirty="0">
              <a:cs typeface="B Lotus" pitchFamily="2" charset="-78"/>
            </a:endParaRPr>
          </a:p>
        </p:txBody>
      </p:sp>
      <p:sp>
        <p:nvSpPr>
          <p:cNvPr id="3" name="Content Placeholder 2"/>
          <p:cNvSpPr>
            <a:spLocks noGrp="1"/>
          </p:cNvSpPr>
          <p:nvPr>
            <p:ph sz="quarter" idx="13"/>
          </p:nvPr>
        </p:nvSpPr>
        <p:spPr>
          <a:xfrm>
            <a:off x="5029200" y="457200"/>
            <a:ext cx="3352800" cy="609600"/>
          </a:xfrm>
        </p:spPr>
        <p:txBody>
          <a:bodyPr>
            <a:noAutofit/>
          </a:bodyPr>
          <a:lstStyle/>
          <a:p>
            <a:pPr marL="45720" indent="0" algn="r" rtl="1">
              <a:buNone/>
            </a:pPr>
            <a:r>
              <a:rPr lang="fa-IR" sz="3200" b="1" dirty="0" smtClean="0">
                <a:solidFill>
                  <a:schemeClr val="accent6">
                    <a:lumMod val="75000"/>
                  </a:schemeClr>
                </a:solidFill>
                <a:cs typeface="B Lotus" pitchFamily="2" charset="-78"/>
              </a:rPr>
              <a:t>روش نمایشی ( </a:t>
            </a:r>
            <a:r>
              <a:rPr lang="fa-IR" sz="3200" b="1" dirty="0" smtClean="0">
                <a:solidFill>
                  <a:schemeClr val="accent6">
                    <a:lumMod val="75000"/>
                  </a:schemeClr>
                </a:solidFill>
                <a:cs typeface="B Lotus" pitchFamily="2" charset="-78"/>
              </a:rPr>
              <a:t>نمایش علمی </a:t>
            </a:r>
            <a:r>
              <a:rPr lang="fa-IR" sz="3200" b="1" dirty="0" smtClean="0">
                <a:solidFill>
                  <a:schemeClr val="accent6">
                    <a:lumMod val="75000"/>
                  </a:schemeClr>
                </a:solidFill>
                <a:cs typeface="B Lotus" pitchFamily="2" charset="-78"/>
              </a:rPr>
              <a:t>) </a:t>
            </a:r>
            <a:endParaRPr lang="en-US" sz="3200" b="1" dirty="0">
              <a:solidFill>
                <a:schemeClr val="accent6">
                  <a:lumMod val="75000"/>
                </a:schemeClr>
              </a:solidFill>
              <a:cs typeface="B Lotus"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3505200"/>
            <a:ext cx="6934200" cy="1938992"/>
          </a:xfrm>
          <a:prstGeom prst="rect">
            <a:avLst/>
          </a:prstGeom>
          <a:noFill/>
        </p:spPr>
        <p:txBody>
          <a:bodyPr wrap="square" rtlCol="0">
            <a:spAutoFit/>
          </a:bodyPr>
          <a:lstStyle/>
          <a:p>
            <a:pPr marL="285750" indent="-285750" algn="just" rtl="1">
              <a:lnSpc>
                <a:spcPct val="150000"/>
              </a:lnSpc>
              <a:buFont typeface="Wingdings" pitchFamily="2" charset="2"/>
              <a:buChar char="ü"/>
            </a:pPr>
            <a:r>
              <a:rPr lang="fa-IR" sz="2000" b="1" dirty="0" smtClean="0">
                <a:cs typeface="B Lotus" pitchFamily="2" charset="-78"/>
              </a:rPr>
              <a:t>در صورت نداشتن امکانات کافی مناسبترین روش برای برای آموختن</a:t>
            </a:r>
            <a:r>
              <a:rPr lang="fa-IR" sz="2000" b="1" dirty="0" smtClean="0">
                <a:solidFill>
                  <a:srgbClr val="FF0000"/>
                </a:solidFill>
                <a:cs typeface="B Lotus" pitchFamily="2" charset="-78"/>
              </a:rPr>
              <a:t> </a:t>
            </a:r>
            <a:r>
              <a:rPr lang="fa-IR" sz="2000" b="1" i="1" u="sng" dirty="0" smtClean="0">
                <a:solidFill>
                  <a:srgbClr val="FF0000"/>
                </a:solidFill>
                <a:effectLst>
                  <a:outerShdw blurRad="38100" dist="38100" dir="2700000" algn="tl">
                    <a:srgbClr val="000000">
                      <a:alpha val="43137"/>
                    </a:srgbClr>
                  </a:outerShdw>
                </a:effectLst>
                <a:cs typeface="B Lotus" pitchFamily="2" charset="-78"/>
              </a:rPr>
              <a:t>مهارتها</a:t>
            </a:r>
            <a:r>
              <a:rPr lang="fa-IR" sz="2000" b="1" dirty="0" smtClean="0">
                <a:solidFill>
                  <a:srgbClr val="FF0000"/>
                </a:solidFill>
                <a:effectLst>
                  <a:outerShdw blurRad="38100" dist="38100" dir="2700000" algn="tl">
                    <a:srgbClr val="000000">
                      <a:alpha val="43137"/>
                    </a:srgbClr>
                  </a:outerShdw>
                </a:effectLst>
                <a:cs typeface="B Lotus" pitchFamily="2" charset="-78"/>
              </a:rPr>
              <a:t> </a:t>
            </a:r>
            <a:r>
              <a:rPr lang="fa-IR" sz="2000" b="1" dirty="0" smtClean="0">
                <a:cs typeface="B Lotus" pitchFamily="2" charset="-78"/>
              </a:rPr>
              <a:t>میباشد زیرا با استفاده از این روش معلم میتواند مهارتی را به تعداد زیادی از دانش آموزان در طی زمانی کوتاه ارائه دهد. </a:t>
            </a:r>
          </a:p>
          <a:p>
            <a:pPr marL="285750" indent="-285750" algn="just" rtl="1">
              <a:lnSpc>
                <a:spcPct val="150000"/>
              </a:lnSpc>
              <a:buFont typeface="Wingdings" pitchFamily="2" charset="2"/>
              <a:buChar char="ü"/>
            </a:pPr>
            <a:r>
              <a:rPr lang="fa-IR" sz="2000" b="1" dirty="0" smtClean="0">
                <a:cs typeface="B Lotus" pitchFamily="2" charset="-78"/>
              </a:rPr>
              <a:t>مهمترین حسن این روش بکارگیری اشیا حقیقی و واقعی در آموزش میباشد . </a:t>
            </a:r>
          </a:p>
          <a:p>
            <a:pPr marL="285750" indent="-285750" algn="just" rtl="1">
              <a:lnSpc>
                <a:spcPct val="150000"/>
              </a:lnSpc>
              <a:buFont typeface="Wingdings" pitchFamily="2" charset="2"/>
              <a:buChar char="ü"/>
            </a:pPr>
            <a:r>
              <a:rPr lang="fa-IR" sz="2000" b="1" dirty="0" smtClean="0">
                <a:cs typeface="B Lotus" pitchFamily="2" charset="-78"/>
              </a:rPr>
              <a:t>از این روش برای درسهایی که بیشتر جنبه فنی و عملی دارند استفاده میشود .</a:t>
            </a:r>
            <a:endParaRPr lang="en-US" sz="2000" b="1" dirty="0">
              <a:cs typeface="B Lotus" pitchFamily="2" charset="-78"/>
            </a:endParaRPr>
          </a:p>
        </p:txBody>
      </p:sp>
    </p:spTree>
    <p:extLst>
      <p:ext uri="{BB962C8B-B14F-4D97-AF65-F5344CB8AC3E}">
        <p14:creationId xmlns:p14="http://schemas.microsoft.com/office/powerpoint/2010/main" val="349225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1447800"/>
            <a:ext cx="6512511" cy="1524000"/>
          </a:xfrm>
        </p:spPr>
        <p:txBody>
          <a:bodyPr/>
          <a:lstStyle/>
          <a:p>
            <a:pPr rtl="1">
              <a:buFont typeface="Wingdings" pitchFamily="2" charset="2"/>
              <a:buChar char="ü"/>
            </a:pPr>
            <a:r>
              <a:rPr lang="fa-IR" sz="2400" dirty="0" smtClean="0">
                <a:solidFill>
                  <a:schemeClr val="accent4">
                    <a:lumMod val="50000"/>
                  </a:schemeClr>
                </a:solidFill>
                <a:effectLst>
                  <a:outerShdw blurRad="38100" dist="38100" dir="2700000" algn="tl">
                    <a:srgbClr val="000000">
                      <a:alpha val="43137"/>
                    </a:srgbClr>
                  </a:outerShdw>
                  <a:reflection blurRad="6350" stA="55000" endA="300" endPos="45500" dir="5400000" sy="-100000" algn="bl" rotWithShape="0"/>
                </a:effectLst>
                <a:cs typeface="B Lotus" pitchFamily="2" charset="-78"/>
              </a:rPr>
              <a:t>محاسن</a:t>
            </a:r>
            <a:r>
              <a:rPr lang="fa-IR" sz="2400" dirty="0" smtClean="0">
                <a:solidFill>
                  <a:schemeClr val="accent4">
                    <a:lumMod val="50000"/>
                  </a:schemeClr>
                </a:solidFill>
                <a:cs typeface="B Lotus" pitchFamily="2" charset="-78"/>
              </a:rPr>
              <a:t> </a:t>
            </a:r>
            <a:r>
              <a:rPr lang="fa-IR" sz="2400" dirty="0" smtClean="0">
                <a:cs typeface="B Lotus" pitchFamily="2" charset="-78"/>
              </a:rPr>
              <a:t/>
            </a:r>
            <a:br>
              <a:rPr lang="fa-IR" sz="2400" dirty="0" smtClean="0">
                <a:cs typeface="B Lotus" pitchFamily="2" charset="-78"/>
              </a:rPr>
            </a:br>
            <a:r>
              <a:rPr lang="fa-IR" sz="2400" dirty="0" smtClean="0">
                <a:ln w="0"/>
                <a:solidFill>
                  <a:schemeClr val="tx1"/>
                </a:solidFill>
                <a:effectLst/>
                <a:cs typeface="B Lotus" pitchFamily="2" charset="-78"/>
              </a:rPr>
              <a:t>به کارگیری اشیای حقیقی و واقعی یا مدل کوچک شده ای از شیء حقیقی </a:t>
            </a:r>
            <a:endParaRPr lang="en-US" sz="2400" dirty="0">
              <a:effectLst/>
              <a:cs typeface="B Lotus" pitchFamily="2" charset="-78"/>
            </a:endParaRPr>
          </a:p>
        </p:txBody>
      </p:sp>
      <p:sp>
        <p:nvSpPr>
          <p:cNvPr id="3" name="Content Placeholder 2"/>
          <p:cNvSpPr>
            <a:spLocks noGrp="1"/>
          </p:cNvSpPr>
          <p:nvPr>
            <p:ph sz="quarter" idx="13"/>
          </p:nvPr>
        </p:nvSpPr>
        <p:spPr>
          <a:xfrm>
            <a:off x="3733800" y="609600"/>
            <a:ext cx="4572000" cy="792480"/>
          </a:xfrm>
        </p:spPr>
        <p:txBody>
          <a:bodyPr/>
          <a:lstStyle/>
          <a:p>
            <a:pPr marL="45720" indent="0" algn="r" rtl="1">
              <a:buNone/>
            </a:pPr>
            <a:r>
              <a:rPr lang="fa-IR" sz="2800" b="1" dirty="0" smtClean="0">
                <a:solidFill>
                  <a:srgbClr val="7030A0"/>
                </a:solidFill>
                <a:cs typeface="B Lotus" pitchFamily="2" charset="-78"/>
              </a:rPr>
              <a:t>محاسن و معایب روش نمایشی </a:t>
            </a:r>
          </a:p>
          <a:p>
            <a:pPr marL="45720" indent="0" algn="r" rtl="1">
              <a:buNone/>
            </a:pPr>
            <a:endParaRPr lang="en-US" dirty="0"/>
          </a:p>
        </p:txBody>
      </p:sp>
      <p:sp>
        <p:nvSpPr>
          <p:cNvPr id="4" name="TextBox 3"/>
          <p:cNvSpPr txBox="1"/>
          <p:nvPr/>
        </p:nvSpPr>
        <p:spPr>
          <a:xfrm>
            <a:off x="1828800" y="3047999"/>
            <a:ext cx="6553200" cy="1569660"/>
          </a:xfrm>
          <a:prstGeom prst="rect">
            <a:avLst/>
          </a:prstGeom>
          <a:noFill/>
        </p:spPr>
        <p:txBody>
          <a:bodyPr wrap="square" rtlCol="0">
            <a:spAutoFit/>
          </a:bodyPr>
          <a:lstStyle/>
          <a:p>
            <a:pPr marL="285750" indent="-285750" algn="r" rtl="1">
              <a:buClr>
                <a:srgbClr val="C00000"/>
              </a:buClr>
              <a:buFont typeface="Wingdings" pitchFamily="2" charset="2"/>
              <a:buChar char="ü"/>
            </a:pPr>
            <a:r>
              <a:rPr lang="fa-IR" sz="2400" b="1" dirty="0">
                <a:solidFill>
                  <a:schemeClr val="accent4">
                    <a:lumMod val="50000"/>
                  </a:schemeClr>
                </a:solidFill>
                <a:effectLst>
                  <a:outerShdw blurRad="38100" dist="38100" dir="2700000" algn="tl">
                    <a:srgbClr val="000000">
                      <a:alpha val="43137"/>
                    </a:srgbClr>
                  </a:outerShdw>
                </a:effectLst>
                <a:cs typeface="B Lotus" pitchFamily="2" charset="-78"/>
              </a:rPr>
              <a:t>محدودیت</a:t>
            </a:r>
            <a:r>
              <a:rPr lang="fa-IR" sz="2400" b="1" dirty="0">
                <a:cs typeface="B Lotus" pitchFamily="2" charset="-78"/>
              </a:rPr>
              <a:t>  </a:t>
            </a:r>
            <a:br>
              <a:rPr lang="fa-IR" sz="2400" b="1" dirty="0">
                <a:cs typeface="B Lotus" pitchFamily="2" charset="-78"/>
              </a:rPr>
            </a:br>
            <a:r>
              <a:rPr lang="fa-IR" sz="2400" b="1" dirty="0">
                <a:cs typeface="B Lotus" pitchFamily="2" charset="-78"/>
              </a:rPr>
              <a:t>با توجه به اینکه شاگردان نمیتوانند از راه تجارب مستقیم و از راه عمل و تمرین و تکرار مهارت را کسب کنند ، یادگیری از کیفیت چندان مطلوبی برخوردار نخواهد بود . </a:t>
            </a:r>
            <a:endParaRPr lang="en-US" sz="2400" b="1" dirty="0"/>
          </a:p>
        </p:txBody>
      </p:sp>
    </p:spTree>
    <p:extLst>
      <p:ext uri="{BB962C8B-B14F-4D97-AF65-F5344CB8AC3E}">
        <p14:creationId xmlns:p14="http://schemas.microsoft.com/office/powerpoint/2010/main" val="288000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57600"/>
            <a:ext cx="7315200" cy="2895600"/>
          </a:xfrm>
        </p:spPr>
        <p:txBody>
          <a:bodyPr/>
          <a:lstStyle/>
          <a:p>
            <a:pPr marL="0" indent="0" rtl="1">
              <a:lnSpc>
                <a:spcPct val="150000"/>
              </a:lnSpc>
              <a:buNone/>
            </a:pPr>
            <a:r>
              <a:rPr lang="fa-IR" sz="2400" dirty="0" smtClean="0">
                <a:solidFill>
                  <a:schemeClr val="accent6">
                    <a:lumMod val="75000"/>
                  </a:schemeClr>
                </a:solidFill>
                <a:cs typeface="B Lotus" pitchFamily="2" charset="-78"/>
              </a:rPr>
              <a:t>افرادی که در روش ایفای نقش شرکت دارند عبارتند از :</a:t>
            </a:r>
            <a:r>
              <a:rPr lang="fa-IR" sz="2000" dirty="0" smtClean="0">
                <a:cs typeface="B Lotus" pitchFamily="2" charset="-78"/>
              </a:rPr>
              <a:t/>
            </a:r>
            <a:br>
              <a:rPr lang="fa-IR" sz="2000" dirty="0" smtClean="0">
                <a:cs typeface="B Lotus" pitchFamily="2" charset="-78"/>
              </a:rPr>
            </a:br>
            <a:r>
              <a:rPr lang="fa-IR" sz="2000" dirty="0" smtClean="0">
                <a:solidFill>
                  <a:schemeClr val="accent3">
                    <a:lumMod val="50000"/>
                  </a:schemeClr>
                </a:solidFill>
                <a:cs typeface="B Lotus" pitchFamily="2" charset="-78"/>
              </a:rPr>
              <a:t>1 . معلم یا مسئول اجرا </a:t>
            </a:r>
            <a:r>
              <a:rPr lang="fa-IR" sz="2000" dirty="0" smtClean="0">
                <a:ln w="0"/>
                <a:solidFill>
                  <a:schemeClr val="tx1"/>
                </a:solidFill>
                <a:effectLst>
                  <a:outerShdw blurRad="38100" dist="19050" dir="2700000" algn="tl" rotWithShape="0">
                    <a:schemeClr val="dk1">
                      <a:alpha val="40000"/>
                    </a:schemeClr>
                  </a:outerShdw>
                </a:effectLst>
                <a:cs typeface="B Lotus" pitchFamily="2" charset="-78"/>
              </a:rPr>
              <a:t>: او در حقیقت کارگردان نمایش است و فراهم آوردن امکانات و مدیریت برنامه نمایش به عهده اوست . </a:t>
            </a:r>
            <a:br>
              <a:rPr lang="fa-IR" sz="2000" dirty="0" smtClean="0">
                <a:ln w="0"/>
                <a:solidFill>
                  <a:schemeClr val="tx1"/>
                </a:solidFill>
                <a:effectLst>
                  <a:outerShdw blurRad="38100" dist="19050" dir="2700000" algn="tl" rotWithShape="0">
                    <a:schemeClr val="dk1">
                      <a:alpha val="40000"/>
                    </a:schemeClr>
                  </a:outerShdw>
                </a:effectLst>
                <a:cs typeface="B Lotus" pitchFamily="2" charset="-78"/>
              </a:rPr>
            </a:br>
            <a:r>
              <a:rPr lang="fa-IR" sz="2000" dirty="0" smtClean="0">
                <a:solidFill>
                  <a:schemeClr val="accent3">
                    <a:lumMod val="50000"/>
                  </a:schemeClr>
                </a:solidFill>
                <a:cs typeface="B Lotus" pitchFamily="2" charset="-78"/>
              </a:rPr>
              <a:t>2 . ایفاگران نقش </a:t>
            </a:r>
            <a:r>
              <a:rPr lang="fa-IR" sz="2000" dirty="0" smtClean="0">
                <a:ln w="0"/>
                <a:solidFill>
                  <a:schemeClr val="tx1"/>
                </a:solidFill>
                <a:effectLst>
                  <a:outerShdw blurRad="38100" dist="19050" dir="2700000" algn="tl" rotWithShape="0">
                    <a:schemeClr val="dk1">
                      <a:alpha val="40000"/>
                    </a:schemeClr>
                  </a:outerShdw>
                </a:effectLst>
                <a:cs typeface="B Lotus" pitchFamily="2" charset="-78"/>
              </a:rPr>
              <a:t>که همان شاگردان هستند که در برنامه شرکت دارند .</a:t>
            </a:r>
            <a:br>
              <a:rPr lang="fa-IR" sz="2000" dirty="0" smtClean="0">
                <a:ln w="0"/>
                <a:solidFill>
                  <a:schemeClr val="tx1"/>
                </a:solidFill>
                <a:effectLst>
                  <a:outerShdw blurRad="38100" dist="19050" dir="2700000" algn="tl" rotWithShape="0">
                    <a:schemeClr val="dk1">
                      <a:alpha val="40000"/>
                    </a:schemeClr>
                  </a:outerShdw>
                </a:effectLst>
                <a:cs typeface="B Lotus" pitchFamily="2" charset="-78"/>
              </a:rPr>
            </a:br>
            <a:r>
              <a:rPr lang="fa-IR" sz="2000" dirty="0" smtClean="0">
                <a:solidFill>
                  <a:schemeClr val="accent3">
                    <a:lumMod val="50000"/>
                  </a:schemeClr>
                </a:solidFill>
                <a:cs typeface="B Lotus" pitchFamily="2" charset="-78"/>
              </a:rPr>
              <a:t>3 . مشاهده کنندگان </a:t>
            </a:r>
            <a:r>
              <a:rPr lang="fa-IR" sz="2000" dirty="0" smtClean="0">
                <a:ln w="0"/>
                <a:solidFill>
                  <a:schemeClr val="tx1"/>
                </a:solidFill>
                <a:effectLst>
                  <a:outerShdw blurRad="38100" dist="19050" dir="2700000" algn="tl" rotWithShape="0">
                    <a:schemeClr val="dk1">
                      <a:alpha val="40000"/>
                    </a:schemeClr>
                  </a:outerShdw>
                </a:effectLst>
                <a:cs typeface="B Lotus" pitchFamily="2" charset="-78"/>
              </a:rPr>
              <a:t>که سایر شاگردان هستند . </a:t>
            </a:r>
            <a:endParaRPr lang="en-US" sz="2000" dirty="0">
              <a:ln w="0"/>
              <a:solidFill>
                <a:schemeClr val="tx1"/>
              </a:solidFill>
              <a:effectLst>
                <a:outerShdw blurRad="38100" dist="19050" dir="2700000" algn="tl" rotWithShape="0">
                  <a:schemeClr val="dk1">
                    <a:alpha val="40000"/>
                  </a:schemeClr>
                </a:outerShdw>
              </a:effectLst>
              <a:cs typeface="B Lotus" pitchFamily="2" charset="-78"/>
            </a:endParaRPr>
          </a:p>
        </p:txBody>
      </p:sp>
      <p:sp>
        <p:nvSpPr>
          <p:cNvPr id="3" name="Content Placeholder 2"/>
          <p:cNvSpPr>
            <a:spLocks noGrp="1"/>
          </p:cNvSpPr>
          <p:nvPr>
            <p:ph sz="quarter" idx="13"/>
          </p:nvPr>
        </p:nvSpPr>
        <p:spPr>
          <a:xfrm>
            <a:off x="5334000" y="533400"/>
            <a:ext cx="2971800" cy="563880"/>
          </a:xfrm>
        </p:spPr>
        <p:txBody>
          <a:bodyPr>
            <a:noAutofit/>
          </a:bodyPr>
          <a:lstStyle/>
          <a:p>
            <a:pPr marL="45720" indent="0" algn="r" rtl="1">
              <a:buNone/>
            </a:pPr>
            <a:r>
              <a:rPr lang="fa-IR" sz="2800" b="1" dirty="0" smtClean="0">
                <a:solidFill>
                  <a:srgbClr val="7030A0"/>
                </a:solidFill>
                <a:cs typeface="B Lotus" pitchFamily="2" charset="-78"/>
              </a:rPr>
              <a:t>روش ایفای نقش </a:t>
            </a:r>
            <a:endParaRPr lang="en-US" sz="2800" b="1" dirty="0">
              <a:solidFill>
                <a:srgbClr val="7030A0"/>
              </a:solidFill>
              <a:cs typeface="B Lotus" pitchFamily="2" charset="-78"/>
            </a:endParaRPr>
          </a:p>
        </p:txBody>
      </p:sp>
      <p:sp>
        <p:nvSpPr>
          <p:cNvPr id="4" name="TextBox 3"/>
          <p:cNvSpPr txBox="1"/>
          <p:nvPr/>
        </p:nvSpPr>
        <p:spPr>
          <a:xfrm>
            <a:off x="4114800" y="1066800"/>
            <a:ext cx="4038600" cy="2400657"/>
          </a:xfrm>
          <a:prstGeom prst="rect">
            <a:avLst/>
          </a:prstGeom>
          <a:noFill/>
        </p:spPr>
        <p:txBody>
          <a:bodyPr wrap="square" rtlCol="0">
            <a:spAutoFit/>
          </a:bodyPr>
          <a:lstStyle/>
          <a:p>
            <a:pPr algn="r" rtl="1">
              <a:lnSpc>
                <a:spcPct val="150000"/>
              </a:lnSpc>
            </a:pPr>
            <a:r>
              <a:rPr lang="fa-IR" sz="2000" b="1" dirty="0">
                <a:cs typeface="B Lotus" pitchFamily="2" charset="-78"/>
              </a:rPr>
              <a:t>این روش را میتوان برای تجسم عینی موضوعات و درسهایی که برای نمایشنامه مناسب هستند مانند تاریخ و علوم اجتماعی به کار برد ( ایفای نقش به مهارت خاص هنری مانند سینما و تئاتر نیاز ندارد ) .</a:t>
            </a: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64" y="685800"/>
            <a:ext cx="3810000" cy="218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67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707</TotalTime>
  <Words>1183</Words>
  <Application>Microsoft Office PowerPoint</Application>
  <PresentationFormat>On-screen Show (4:3)</PresentationFormat>
  <Paragraphs>106</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Arabic Typesetting</vt:lpstr>
      <vt:lpstr>Arial</vt:lpstr>
      <vt:lpstr>B Lotus</vt:lpstr>
      <vt:lpstr>Courier New</vt:lpstr>
      <vt:lpstr>Georgia</vt:lpstr>
      <vt:lpstr>Tahoma</vt:lpstr>
      <vt:lpstr>Trebuchet MS</vt:lpstr>
      <vt:lpstr>Wingdings</vt:lpstr>
      <vt:lpstr>Slipstream</vt:lpstr>
      <vt:lpstr>PowerPoint Presentation</vt:lpstr>
      <vt:lpstr>فصل دهم: </vt:lpstr>
      <vt:lpstr>مریم جعفری شیرازی  محمد جواد رحمانی مریم نصری  هاجر راستی  </vt:lpstr>
      <vt:lpstr>روش تدریس :  به مجموعه تدابیر منظمی که معلم برای رسیدن به هدف، با توجه به شرایط و امکانات اتخاذ می کند روش تدریس می گویند.  خط مشی معلم و روش تدریس او چگونگی فعالیت شاگردان را برای رسیدن به هدف های آموزشی مشخص می سازد .</vt:lpstr>
      <vt:lpstr>حفظ و تکرار  روش سخنرانی  روش پرسش و پاسخ روش نمایشی (نمایش علمی ) روش ایفای نقش روش گردش علمی روش بحث گروهی  روش آزمایشگاهی</vt:lpstr>
      <vt:lpstr>PowerPoint Presentation</vt:lpstr>
      <vt:lpstr>در این روش معلم طرز کاربرد شیء یا وسیله ای را به دانش آموزان نشان میدهد . </vt:lpstr>
      <vt:lpstr>محاسن  به کارگیری اشیای حقیقی و واقعی یا مدل کوچک شده ای از شیء حقیقی </vt:lpstr>
      <vt:lpstr>افرادی که در روش ایفای نقش شرکت دارند عبارتند از : 1 . معلم یا مسئول اجرا : او در حقیقت کارگردان نمایش است و فراهم آوردن امکانات و مدیریت برنامه نمایش به عهده اوست .  2 . ایفاگران نقش که همان شاگردان هستند که در برنامه شرکت دارند . 3 . مشاهده کنندگان که سایر شاگردان هستند . </vt:lpstr>
      <vt:lpstr>محاسن  1 . ایجاد شور و هیجان در شاگردان  2 . فراگیران خود را در صحنه نمایش فرض میکنند و این ارتباط عاطفی در یادگیری و القای احساسات تاثیر فراوان دارد .  3 . ایجاد زمینه بحث گروهی  4 . رفع کمرویی شاگردان خجالتی ( معلم باید شاگردان کمرو را به شرکت در نمایش به ویژه ایفای نقش های ساده تشویق کند . 5 . روشی مناسب برای دروسی مانند تاریخ و علوم اجتماعی </vt:lpstr>
      <vt:lpstr>PowerPoint Presentation</vt:lpstr>
      <vt:lpstr>این روش گامی برای مطالعه جامعه است .  اولین مساله ای که باید مورد توجه قرار بگیرد میزان ارزش ، ظرفیت و کیفیت گردش علمی است.  گردش علمی را از نظر زمان میتوان به چهار نوع تقسیم کرد :  1 . گردش علمی کوتاه مدت و سریع : که معمولا محیط آن در حیاط و یا اطراف مدرسه است . مانند اینکه از دانش آموزان بخواهیم مساحت باغچه حیاط را اندازه بگیرند و یا بردن دانش آموزان به حیاط مدرسه برای آموختن نحوه صحیح وضو گرفتن که البته این یک روش نمایشی هم به حساب می آید .  </vt:lpstr>
      <vt:lpstr>PowerPoint Presentation</vt:lpstr>
      <vt:lpstr>  مزایای گردش علمی  1 . پیوند فعالیتهای مدرسه با جامعه  2 . کسب تجارب واقعی  3 . فعال بودن شاگردان  معایب  1 . نابسنده بودن امکانات  2 . نیاز به زمان بیشتر  3 . بر هم خوردن برنامه رسمی مدرسه  </vt:lpstr>
      <vt:lpstr>در این روش معلم موضوع یا مسئله ای را مطرح میکند و شاگردان درباره آن به مطالعه ، اندیشه ، بحث و اظهار نظر می پردازند .  . </vt:lpstr>
      <vt:lpstr>1 . مورد علاقه مشترک شرکت کنندگان در بحث باشد .  2 . موضوع باید برای شاگردان آسان و در خور فهم باشد تا بتوانند درباره آن اطلاعات لازم را کسب کنند  3 . درباره آن بتوان نظرهای مختلف و متفوتی اظهار داشت .  مثلا در مورد علوم و مفاهیمی مانند ریاضیات ، علوم طبیعی و مهندسی که همه در مورد اصول کلی توافق دارند نمیشود بحث کرد . اما برعکس در مورد علومی مانند علوم انسانی که به توافق با سطح بالا نخواهیم رسید مناسب است و میتوان نظرهای مختلف درباره آنها اظهار داشت .  </vt:lpstr>
      <vt:lpstr>اجرای مطلوب روش بحث گروهی تا اندازه زیادی بستگی به شخصیت معلم و درجه خونگرمی او بستگی دارد .  او باید : 1 . از قدرت بردباری ، توانایی نظم و ساماندهی برخوردار باشد .  2 . تیزهوش باشد تا بتواند برای پیگیری انحرافات بحث بدون از دست دادن خط کلی مباحثه به نکات اصلی بحث توجه داشته باشد .  3 . قدرت تصمیم گیری داشته باشد .  </vt:lpstr>
      <vt:lpstr>1 . ایجاد علاقه و آگاهی مشترک در زمینه ای خاص  2 . ایجاد و پرورش تفکر انتقادی و توانایی انتقادپذیری  3 . ایجاد توانایی اظهار نظر در جمع  4 . توانایی و ممدیریت رهبری گروه  5 . تقویت قدرت بیان و استدلال  6 . تقویت قدرت تحلیل و تصمیم گیری  </vt:lpstr>
      <vt:lpstr>                                                                                                        آرایش دایره ای            انواع شبکه های ارتباطی غیر متمرکز                                                                                     آرایش چند کانالی   </vt:lpstr>
      <vt:lpstr>PowerPoint Presentation</vt:lpstr>
      <vt:lpstr>PowerPoint Presentation</vt:lpstr>
      <vt:lpstr>PowerPoint Presentation</vt:lpstr>
      <vt:lpstr>PowerPoint Presentation</vt:lpstr>
      <vt:lpstr>PowerPoint Presentation</vt:lpstr>
      <vt:lpstr>PowerPoint Presentation</vt:lpstr>
      <vt:lpstr>پاسخ : معلم باید در صحبت کردن حداقل مشارکت را داشته باشد و تنها در شروع بحث ، هدف و ضوابط بحث گروهی را شرح دهد و وظایف اعضا را گوشزد کند .  معلم باید بیشتر پیگیری ، تحلیل و ارزیابی بحث را انجام دهد نه مشارکت در بحث  مواردی که معلم میتواند به منظور هدایت بحث در آن مداخله کند :  1 . در صورت مشاهده یک انحراف به مدت طولانی  2 . در صورت مشاهده مکث و سکوت طولانی در میان افراد گروه  3 . وقتی که یک پیشنهاد به سرعت و بدون استدلال مورد پذیرش گروه میشود .  4 . در صورت مشاهده یک سفسطه منطقی که ممکن است موجب انحراف بحث شود .  </vt:lpstr>
      <vt:lpstr>الف . محاسن  1 . افراد میتوانند در عقاید و تجربیات یکدیگر سهیم باشند .  2 . تقویت همکاری و احساس دوستی در بین اعضا  3 . تقویت اعتماد به نفس و روحیه انتقاد  4 . کاهش هراس افراد کمرو و خجالتی  5 . تقویت قدرت مدیریت و رهبری فراگیران  6 . تقویت استدلال و اندیشه منظم  ب . محدودیتها  1 . برای کلاسهای پرجمعیت قابل اجرا نیست .  2 . برای شاگردان دوره ابتدایی چندان مناسب نیست.  3 . روش اجرای آن بسیار مشکل است و به مهارت احتیاج دارد .  </vt:lpstr>
      <vt:lpstr>اساس این روش بر اصول یادگیری اکتشافی استوار است . در این روش مستقیما چیزی آموزش داده نمیشود بلکه موقعیت و شرایطی فراهم میشود تا شاگردان خود از طریق آزمایش به پژوهش بپردازند . و جواب مساله را کشف کنند .  مناسب برای دروسی مانند علوم تجربی  معلم باید نحوه آزمایش ، نکات ایمنی و چگونگی تنظیم گزارش را به شاگردان شرح دهد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Javad</dc:creator>
  <cp:lastModifiedBy>Windows User</cp:lastModifiedBy>
  <cp:revision>79</cp:revision>
  <dcterms:created xsi:type="dcterms:W3CDTF">2006-08-16T00:00:00Z</dcterms:created>
  <dcterms:modified xsi:type="dcterms:W3CDTF">2017-02-20T09:01:19Z</dcterms:modified>
</cp:coreProperties>
</file>