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56" r:id="rId2"/>
    <p:sldId id="264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0F611FD-7B2B-4A23-9C8D-95817AF77C28}" type="datetimeFigureOut">
              <a:rPr lang="fa-IR" smtClean="0"/>
              <a:t>1438/01/17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D380590-7CB5-4A62-87FC-9C02CEE009F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6434" y="597170"/>
            <a:ext cx="710908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محلول سازی</a:t>
            </a:r>
            <a:endParaRPr lang="fa-IR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26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38162" y="0"/>
            <a:ext cx="3553838" cy="2256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097" y="5972783"/>
            <a:ext cx="2081719" cy="661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8736" y="2967335"/>
            <a:ext cx="3754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آزمایشگاه علوم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2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9858" y="833735"/>
            <a:ext cx="981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غلظت:به مقدار حل شونده در محلول گویند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2821" y="2451520"/>
            <a:ext cx="82863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محلول غلیظ = محلولی که میزان حل شونده زیاد باشد</a:t>
            </a:r>
          </a:p>
          <a:p>
            <a:endParaRPr lang="fa-I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fa-IR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fa-I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محلول رقیق = محلولی که میزان حل شونده کم باشد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8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Arrow 2"/>
          <p:cNvSpPr/>
          <p:nvPr/>
        </p:nvSpPr>
        <p:spPr>
          <a:xfrm rot="12377532">
            <a:off x="6953166" y="1135964"/>
            <a:ext cx="3069424" cy="12999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79018" flipV="1">
            <a:off x="2796530" y="1255535"/>
            <a:ext cx="3049977" cy="196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78" y="3415839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3" y="2103487"/>
            <a:ext cx="2857500" cy="2914650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>
          <a:xfrm>
            <a:off x="2230799" y="4070903"/>
            <a:ext cx="1994567" cy="1063881"/>
          </a:xfrm>
          <a:prstGeom prst="flowChartMagneticDisk">
            <a:avLst/>
          </a:prstGeom>
          <a:solidFill>
            <a:srgbClr val="FAB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پودر شربت</a:t>
            </a:r>
            <a:endParaRPr lang="fa-I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6873" y="2973190"/>
            <a:ext cx="13548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/>
              <a:t>یک لیتر آب</a:t>
            </a:r>
            <a:endParaRPr lang="fa-IR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30799" y="3441904"/>
            <a:ext cx="184377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dirty="0" smtClean="0"/>
              <a:t>2 قاشق پودر شربت</a:t>
            </a:r>
            <a:endParaRPr lang="fa-I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13703" y="5132015"/>
            <a:ext cx="28135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                 </a:t>
            </a:r>
            <a:r>
              <a:rPr lang="en-US" dirty="0" smtClean="0"/>
              <a:t> </a:t>
            </a:r>
            <a:r>
              <a:rPr lang="fa-IR" dirty="0" smtClean="0"/>
              <a:t>2قاشق پودر شربت</a:t>
            </a:r>
          </a:p>
          <a:p>
            <a:r>
              <a:rPr lang="fa-IR" dirty="0" smtClean="0"/>
              <a:t> غلظت  = </a:t>
            </a:r>
          </a:p>
          <a:p>
            <a:r>
              <a:rPr lang="fa-IR" dirty="0" smtClean="0"/>
              <a:t>                    یک لیتر آب</a:t>
            </a:r>
            <a:endParaRPr lang="fa-I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929193" y="5595226"/>
            <a:ext cx="1719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43603" y="247279"/>
            <a:ext cx="10153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چگونه یک شربت با غلضت مناسب بسازیم؟</a:t>
            </a:r>
            <a:endParaRPr lang="fa-I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1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516" y="210067"/>
            <a:ext cx="103829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چگونه یک لیوان شربت با غلظت 2قاشق پودر بسازیم؟</a:t>
            </a:r>
          </a:p>
          <a:p>
            <a:pPr algn="ctr"/>
            <a:r>
              <a:rPr lang="fa-IR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در یک لیتر 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11196" y="933342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317" y="3239503"/>
            <a:ext cx="2145979" cy="2139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812" y="1469781"/>
            <a:ext cx="2731245" cy="1778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032" y="1321308"/>
            <a:ext cx="3462828" cy="2075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97" y="2387907"/>
            <a:ext cx="2143125" cy="2143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98057" y="2896705"/>
            <a:ext cx="12378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250میلی لیتر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2290281" y="3274804"/>
            <a:ext cx="19527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نیم قاشق پودر شربت</a:t>
            </a:r>
            <a:endParaRPr lang="fa-I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6596" y="5224496"/>
            <a:ext cx="48590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            2قاشق پودر در یک لیتر        نیم قاشق پودر</a:t>
            </a:r>
          </a:p>
          <a:p>
            <a:r>
              <a:rPr lang="fa-IR" b="1" dirty="0" smtClean="0"/>
              <a:t>غلضت=                               =    </a:t>
            </a:r>
          </a:p>
          <a:p>
            <a:r>
              <a:rPr lang="fa-IR" b="1" dirty="0" smtClean="0"/>
              <a:t>                یک لیتر اب                   250 میلی لیترآب</a:t>
            </a:r>
            <a:endParaRPr lang="fa-IR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78694" y="5686161"/>
            <a:ext cx="1733516" cy="4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598" y="3575305"/>
            <a:ext cx="1743607" cy="1219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384446" y="5690323"/>
            <a:ext cx="1679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68" y="3766518"/>
            <a:ext cx="201771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2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8796" y="420687"/>
            <a:ext cx="29578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مول چیست؟</a:t>
            </a:r>
          </a:p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233" y="2212922"/>
            <a:ext cx="105390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همانند سایر مقیاس ها(گرم-کیلوگرم-تن) </a:t>
            </a:r>
            <a:r>
              <a:rPr lang="fa-I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برای بیان مقدار ماده است .</a:t>
            </a:r>
          </a:p>
          <a:p>
            <a:pPr algn="ctr"/>
            <a:endParaRPr lang="fa-I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a-IR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یک </a:t>
            </a:r>
            <a:r>
              <a:rPr lang="fa-I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مول برابر </a:t>
            </a:r>
            <a:r>
              <a:rPr lang="fa-IR" sz="36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  <a:r>
              <a:rPr lang="fa-I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10× 6.02 </a:t>
            </a:r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ذره از هر ماده است.</a:t>
            </a:r>
            <a:endParaRPr lang="fa-I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030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9180" y="167864"/>
            <a:ext cx="7938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چگونه محلول سود 2مول بسازیم؟</a:t>
            </a:r>
          </a:p>
          <a:p>
            <a:pPr algn="ctr"/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لیتر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57934" y="1045027"/>
            <a:ext cx="1420836" cy="1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30" y="4277166"/>
            <a:ext cx="24003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799353"/>
            <a:ext cx="3567039" cy="2671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175" y="4439343"/>
            <a:ext cx="3112184" cy="1742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643" y="1781233"/>
            <a:ext cx="2731245" cy="2036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835" y="1516404"/>
            <a:ext cx="3462828" cy="27068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88525" y="3943741"/>
            <a:ext cx="115768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یک لیتر آب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3275" y="3817473"/>
            <a:ext cx="12811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/>
              <a:t>2مول سود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9784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9150" y="0"/>
            <a:ext cx="12056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چگونه25 میلی لیتر </a:t>
            </a:r>
            <a:r>
              <a:rPr lang="fa-IR" sz="44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محلول سود 2مول بسازیم؟</a:t>
            </a:r>
            <a:endParaRPr lang="fa-IR" sz="4400" dirty="0" smtClean="0">
              <a:effectLst/>
            </a:endParaRPr>
          </a:p>
          <a:p>
            <a:pPr algn="ctr"/>
            <a:r>
              <a:rPr lang="fa-IR" sz="44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fa-IR" sz="44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fa-IR" sz="44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لیتر</a:t>
            </a:r>
            <a:endParaRPr lang="fa-IR" sz="4400" dirty="0">
              <a:effectLst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926081" y="723277"/>
            <a:ext cx="1350499" cy="14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22" y="2751993"/>
            <a:ext cx="3566469" cy="2676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50" y="965769"/>
            <a:ext cx="9760543" cy="4828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04858" y="3905515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8713672" y="3527436"/>
            <a:ext cx="11544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b="1" dirty="0" smtClean="0"/>
              <a:t>25 میلیلیتر</a:t>
            </a:r>
            <a:endParaRPr lang="fa-IR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11555" y="3492472"/>
            <a:ext cx="109036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b="1" dirty="0" smtClean="0"/>
              <a:t>0.05 مول</a:t>
            </a:r>
            <a:endParaRPr lang="fa-IR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76579" y="5332554"/>
            <a:ext cx="3964547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/>
              <a:t>                2 مول سود                            </a:t>
            </a:r>
            <a:r>
              <a:rPr lang="en-US" b="1" dirty="0" smtClean="0"/>
              <a:t>X</a:t>
            </a:r>
            <a:endParaRPr lang="fa-IR" b="1" dirty="0" smtClean="0"/>
          </a:p>
          <a:p>
            <a:r>
              <a:rPr lang="fa-IR" b="1" dirty="0" smtClean="0"/>
              <a:t>غلضت  =                             =</a:t>
            </a:r>
          </a:p>
          <a:p>
            <a:r>
              <a:rPr lang="fa-IR" b="1" dirty="0" smtClean="0"/>
              <a:t>                1000میلی لیتر             25 میلی لیتر</a:t>
            </a:r>
            <a:endParaRPr lang="fa-IR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006022" y="5794219"/>
            <a:ext cx="1134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03900" y="5794219"/>
            <a:ext cx="1069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6" y="1367268"/>
            <a:ext cx="1661015" cy="19754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9688" y="421083"/>
            <a:ext cx="773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چگونه مول را به گرم تبدیل کنیم؟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7022" y="1925548"/>
            <a:ext cx="52261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با استفاده از جرمی مولی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794" y="3430009"/>
            <a:ext cx="1123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چطوری جرمی مولی هر ترکیب رو محاسبه کنیم؟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117" y="4514570"/>
            <a:ext cx="1664352" cy="1975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534" y="4625042"/>
            <a:ext cx="932263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کافی است جرم تک تک اتم های ترکیب را با هم جمع کنیم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7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9163" y="1715311"/>
            <a:ext cx="5118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EXAMPLE(g/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mol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5889" y="2860432"/>
            <a:ext cx="1036487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err="1" smtClean="0"/>
              <a:t>NaCl</a:t>
            </a:r>
            <a:r>
              <a:rPr lang="en-US" sz="2000" dirty="0" smtClean="0"/>
              <a:t>                                     Na=23       Cl=35                                                     35+23=58</a:t>
            </a:r>
          </a:p>
          <a:p>
            <a:pPr algn="l"/>
            <a:endParaRPr lang="en-US" sz="2000" dirty="0" smtClean="0"/>
          </a:p>
          <a:p>
            <a:pPr algn="l" rtl="0"/>
            <a:r>
              <a:rPr lang="en-US" sz="2000" dirty="0" err="1" smtClean="0"/>
              <a:t>NaOH</a:t>
            </a:r>
            <a:r>
              <a:rPr lang="en-US" sz="2000" dirty="0" smtClean="0"/>
              <a:t>                                   Na=23       O=16</a:t>
            </a:r>
            <a:r>
              <a:rPr lang="fa-IR" sz="2000" dirty="0" smtClean="0"/>
              <a:t>       </a:t>
            </a:r>
            <a:r>
              <a:rPr lang="en-US" sz="2000" dirty="0" smtClean="0"/>
              <a:t>H=1                               </a:t>
            </a:r>
            <a:r>
              <a:rPr lang="fa-IR" sz="2000" dirty="0" smtClean="0"/>
              <a:t>         </a:t>
            </a:r>
            <a:r>
              <a:rPr lang="en-US" sz="2000" dirty="0" smtClean="0"/>
              <a:t>23+16+1=40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MgCl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                                Mg= 24     </a:t>
            </a:r>
            <a:r>
              <a:rPr lang="en-US" sz="2000" dirty="0" err="1" smtClean="0"/>
              <a:t>Cl</a:t>
            </a:r>
            <a:r>
              <a:rPr lang="en-US" sz="2000" dirty="0" smtClean="0"/>
              <a:t>=35                                                    </a:t>
            </a:r>
            <a:r>
              <a:rPr lang="fa-IR" sz="2000" dirty="0" smtClean="0"/>
              <a:t> </a:t>
            </a:r>
            <a:r>
              <a:rPr lang="en-US" sz="2000" dirty="0" smtClean="0"/>
              <a:t>24+2(35)=94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AlCl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                                  Al=27        Cl=35                                                    27+3(35)=132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                            C=12           H=1           O=6                           6(12)+12(1)+6(16)=180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fa-IR" sz="2000" dirty="0" smtClean="0"/>
              <a:t>      </a:t>
            </a:r>
            <a:endParaRPr lang="fa-IR" sz="2000" dirty="0"/>
          </a:p>
        </p:txBody>
      </p:sp>
      <p:sp>
        <p:nvSpPr>
          <p:cNvPr id="10" name="Rectangle 9"/>
          <p:cNvSpPr/>
          <p:nvPr/>
        </p:nvSpPr>
        <p:spPr>
          <a:xfrm>
            <a:off x="1125416" y="528686"/>
            <a:ext cx="10255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محاسبه جرم یک مول از ترکیب یا جرم مولی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51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312</TotalTime>
  <Words>247</Words>
  <Application>Microsoft Office PowerPoint</Application>
  <PresentationFormat>Custom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Omrani</cp:lastModifiedBy>
  <cp:revision>42</cp:revision>
  <dcterms:created xsi:type="dcterms:W3CDTF">2016-10-16T09:26:56Z</dcterms:created>
  <dcterms:modified xsi:type="dcterms:W3CDTF">2016-10-18T07:49:47Z</dcterms:modified>
</cp:coreProperties>
</file>