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6" autoAdjust="0"/>
    <p:restoredTop sz="94660"/>
  </p:normalViewPr>
  <p:slideViewPr>
    <p:cSldViewPr>
      <p:cViewPr varScale="1">
        <p:scale>
          <a:sx n="87" d="100"/>
          <a:sy n="87" d="100"/>
        </p:scale>
        <p:origin x="147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slide" Target="../slides/slide6.xml"/><Relationship Id="rId1" Type="http://schemas.openxmlformats.org/officeDocument/2006/relationships/slide" Target="../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63FA45-84F2-4A10-A763-62FF9B4C249C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CB5C8FC6-D06C-4666-9221-9BA2D2E405CD}">
      <dgm:prSet phldrT="[Text]"/>
      <dgm:spPr/>
      <dgm:t>
        <a:bodyPr/>
        <a:lstStyle/>
        <a:p>
          <a:pPr algn="r"/>
          <a:r>
            <a:rPr lang="fa-IR" dirty="0" smtClean="0">
              <a:solidFill>
                <a:srgbClr val="7030A0"/>
              </a:solidFill>
            </a:rPr>
            <a:t>ماهیچه </a:t>
          </a:r>
          <a:r>
            <a:rPr lang="fa-IR" dirty="0" smtClean="0">
              <a:solidFill>
                <a:srgbClr val="7030A0"/>
              </a:solidFill>
              <a:hlinkClick xmlns:r="http://schemas.openxmlformats.org/officeDocument/2006/relationships" r:id="rId1" action="ppaction://hlinksldjump"/>
            </a:rPr>
            <a:t>حرکتی</a:t>
          </a:r>
          <a:r>
            <a:rPr lang="fa-IR" dirty="0" smtClean="0">
              <a:solidFill>
                <a:srgbClr val="7030A0"/>
              </a:solidFill>
            </a:rPr>
            <a:t> </a:t>
          </a:r>
          <a:endParaRPr lang="en-US" dirty="0">
            <a:solidFill>
              <a:srgbClr val="7030A0"/>
            </a:solidFill>
          </a:endParaRPr>
        </a:p>
      </dgm:t>
    </dgm:pt>
    <dgm:pt modelId="{00AF0F36-57FF-4AE6-87B9-501581B6D0E7}" type="parTrans" cxnId="{8CC7FEAE-350A-430D-8BE8-CCE385AA3A55}">
      <dgm:prSet/>
      <dgm:spPr/>
      <dgm:t>
        <a:bodyPr/>
        <a:lstStyle/>
        <a:p>
          <a:endParaRPr lang="en-US"/>
        </a:p>
      </dgm:t>
    </dgm:pt>
    <dgm:pt modelId="{49051593-397D-4FE2-B601-65E33BA8FF95}" type="sibTrans" cxnId="{8CC7FEAE-350A-430D-8BE8-CCE385AA3A55}">
      <dgm:prSet/>
      <dgm:spPr/>
      <dgm:t>
        <a:bodyPr/>
        <a:lstStyle/>
        <a:p>
          <a:endParaRPr lang="en-US"/>
        </a:p>
      </dgm:t>
    </dgm:pt>
    <dgm:pt modelId="{05883A9E-1B07-40BF-9A52-5746158C4D15}">
      <dgm:prSet phldrT="[Text]"/>
      <dgm:spPr/>
      <dgm:t>
        <a:bodyPr/>
        <a:lstStyle/>
        <a:p>
          <a:r>
            <a:rPr lang="fa-IR" dirty="0" smtClean="0">
              <a:solidFill>
                <a:srgbClr val="7030A0"/>
              </a:solidFill>
            </a:rPr>
            <a:t>ماهیچه قلبی </a:t>
          </a:r>
          <a:r>
            <a:rPr lang="fa-IR" dirty="0" smtClean="0">
              <a:solidFill>
                <a:srgbClr val="7030A0"/>
              </a:solidFill>
              <a:hlinkClick xmlns:r="http://schemas.openxmlformats.org/officeDocument/2006/relationships" r:id="rId2" action="ppaction://hlinksldjump"/>
            </a:rPr>
            <a:t>ماهیچه قلبی مانند:قلب </a:t>
          </a:r>
          <a:endParaRPr lang="en-US" dirty="0">
            <a:solidFill>
              <a:srgbClr val="7030A0"/>
            </a:solidFill>
          </a:endParaRPr>
        </a:p>
      </dgm:t>
    </dgm:pt>
    <dgm:pt modelId="{E5EDBBEB-7F40-4082-87C2-2BF7C7FBEC6A}" type="parTrans" cxnId="{B579E37C-53A2-40CE-B87C-5025AA570541}">
      <dgm:prSet/>
      <dgm:spPr/>
      <dgm:t>
        <a:bodyPr/>
        <a:lstStyle/>
        <a:p>
          <a:endParaRPr lang="en-US"/>
        </a:p>
      </dgm:t>
    </dgm:pt>
    <dgm:pt modelId="{900177DA-E306-4E59-A8FB-76D8D8FC4932}" type="sibTrans" cxnId="{B579E37C-53A2-40CE-B87C-5025AA570541}">
      <dgm:prSet/>
      <dgm:spPr/>
      <dgm:t>
        <a:bodyPr/>
        <a:lstStyle/>
        <a:p>
          <a:endParaRPr lang="en-US"/>
        </a:p>
      </dgm:t>
    </dgm:pt>
    <dgm:pt modelId="{15B58BF2-5957-44A1-86AA-755C8B4356EE}">
      <dgm:prSet phldrT="[Text]"/>
      <dgm:spPr/>
      <dgm:t>
        <a:bodyPr/>
        <a:lstStyle/>
        <a:p>
          <a:r>
            <a:rPr lang="fa-IR" dirty="0" smtClean="0">
              <a:solidFill>
                <a:srgbClr val="7030A0"/>
              </a:solidFill>
            </a:rPr>
            <a:t>ماهیچه صاف</a:t>
          </a:r>
          <a:r>
            <a:rPr lang="fa-IR" dirty="0" smtClean="0">
              <a:solidFill>
                <a:srgbClr val="7030A0"/>
              </a:solidFill>
              <a:hlinkClick xmlns:r="http://schemas.openxmlformats.org/officeDocument/2006/relationships" r:id="rId3" action="ppaction://hlinksldjump"/>
            </a:rPr>
            <a:t>ماهیچه صاف مانند:روده و معده </a:t>
          </a:r>
          <a:r>
            <a:rPr lang="fa-IR" dirty="0" smtClean="0">
              <a:solidFill>
                <a:srgbClr val="7030A0"/>
              </a:solidFill>
            </a:rPr>
            <a:t> </a:t>
          </a:r>
          <a:endParaRPr lang="en-US" dirty="0">
            <a:solidFill>
              <a:srgbClr val="7030A0"/>
            </a:solidFill>
          </a:endParaRPr>
        </a:p>
      </dgm:t>
    </dgm:pt>
    <dgm:pt modelId="{CF2B67DB-58CA-435A-8506-EAA2260E822C}" type="parTrans" cxnId="{4045137E-D674-4974-BDEC-60F70E875709}">
      <dgm:prSet/>
      <dgm:spPr/>
      <dgm:t>
        <a:bodyPr/>
        <a:lstStyle/>
        <a:p>
          <a:endParaRPr lang="en-US"/>
        </a:p>
      </dgm:t>
    </dgm:pt>
    <dgm:pt modelId="{C6381901-9F3E-48FA-AE5E-6708281DF702}" type="sibTrans" cxnId="{4045137E-D674-4974-BDEC-60F70E875709}">
      <dgm:prSet/>
      <dgm:spPr/>
      <dgm:t>
        <a:bodyPr/>
        <a:lstStyle/>
        <a:p>
          <a:endParaRPr lang="en-US"/>
        </a:p>
      </dgm:t>
    </dgm:pt>
    <dgm:pt modelId="{0BB3BEEA-1202-4C1A-BB0B-2A2EF37583DC}" type="pres">
      <dgm:prSet presAssocID="{AA63FA45-84F2-4A10-A763-62FF9B4C249C}" presName="linearFlow" presStyleCnt="0">
        <dgm:presLayoutVars>
          <dgm:dir/>
          <dgm:resizeHandles val="exact"/>
        </dgm:presLayoutVars>
      </dgm:prSet>
      <dgm:spPr/>
    </dgm:pt>
    <dgm:pt modelId="{9646E0DC-2FDF-4FBB-A2A1-DDD3093DC807}" type="pres">
      <dgm:prSet presAssocID="{CB5C8FC6-D06C-4666-9221-9BA2D2E405CD}" presName="composite" presStyleCnt="0"/>
      <dgm:spPr/>
    </dgm:pt>
    <dgm:pt modelId="{9B202615-9B32-4925-80B8-B6100FD29067}" type="pres">
      <dgm:prSet presAssocID="{CB5C8FC6-D06C-4666-9221-9BA2D2E405CD}" presName="imgShp" presStyleLbl="fgImgPlace1" presStyleIdx="0" presStyleCnt="3" custLinFactNeighborX="2048" custLinFactNeighborY="-2418"/>
      <dgm:spPr/>
    </dgm:pt>
    <dgm:pt modelId="{6208FC29-EBC5-4970-9890-BD7E3DE5D9E3}" type="pres">
      <dgm:prSet presAssocID="{CB5C8FC6-D06C-4666-9221-9BA2D2E405CD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9B0AC3-FF46-4BA3-9F8C-C550656D6CDB}" type="pres">
      <dgm:prSet presAssocID="{49051593-397D-4FE2-B601-65E33BA8FF95}" presName="spacing" presStyleCnt="0"/>
      <dgm:spPr/>
    </dgm:pt>
    <dgm:pt modelId="{888E1C84-5306-4C57-A79F-3468E7C549E1}" type="pres">
      <dgm:prSet presAssocID="{05883A9E-1B07-40BF-9A52-5746158C4D15}" presName="composite" presStyleCnt="0"/>
      <dgm:spPr/>
    </dgm:pt>
    <dgm:pt modelId="{E1B72CB4-FC36-471A-AB02-C14D5B0E0342}" type="pres">
      <dgm:prSet presAssocID="{05883A9E-1B07-40BF-9A52-5746158C4D15}" presName="imgShp" presStyleLbl="fgImgPlace1" presStyleIdx="1" presStyleCnt="3"/>
      <dgm:spPr/>
    </dgm:pt>
    <dgm:pt modelId="{52F29205-50BB-4A4C-BD1A-28208247A420}" type="pres">
      <dgm:prSet presAssocID="{05883A9E-1B07-40BF-9A52-5746158C4D15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B2765-8C97-4FB8-B0F9-62EF19625B49}" type="pres">
      <dgm:prSet presAssocID="{900177DA-E306-4E59-A8FB-76D8D8FC4932}" presName="spacing" presStyleCnt="0"/>
      <dgm:spPr/>
    </dgm:pt>
    <dgm:pt modelId="{EBB4CDCF-EEFF-4747-AF2E-0DC0A8A6E2B5}" type="pres">
      <dgm:prSet presAssocID="{15B58BF2-5957-44A1-86AA-755C8B4356EE}" presName="composite" presStyleCnt="0"/>
      <dgm:spPr/>
    </dgm:pt>
    <dgm:pt modelId="{CBE6B3FB-BBCB-4EF2-8DED-79EE72840716}" type="pres">
      <dgm:prSet presAssocID="{15B58BF2-5957-44A1-86AA-755C8B4356EE}" presName="imgShp" presStyleLbl="fgImgPlace1" presStyleIdx="2" presStyleCnt="3"/>
      <dgm:spPr/>
    </dgm:pt>
    <dgm:pt modelId="{E257177F-5245-4442-97E9-4C3EC42878AA}" type="pres">
      <dgm:prSet presAssocID="{15B58BF2-5957-44A1-86AA-755C8B4356E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249A0E-3716-4BEC-B03D-85A992FB4760}" type="presOf" srcId="{05883A9E-1B07-40BF-9A52-5746158C4D15}" destId="{52F29205-50BB-4A4C-BD1A-28208247A420}" srcOrd="0" destOrd="0" presId="urn:microsoft.com/office/officeart/2005/8/layout/vList3#1"/>
    <dgm:cxn modelId="{4045137E-D674-4974-BDEC-60F70E875709}" srcId="{AA63FA45-84F2-4A10-A763-62FF9B4C249C}" destId="{15B58BF2-5957-44A1-86AA-755C8B4356EE}" srcOrd="2" destOrd="0" parTransId="{CF2B67DB-58CA-435A-8506-EAA2260E822C}" sibTransId="{C6381901-9F3E-48FA-AE5E-6708281DF702}"/>
    <dgm:cxn modelId="{464B5CD4-06AD-46BA-970B-8DDFF41DEAAA}" type="presOf" srcId="{15B58BF2-5957-44A1-86AA-755C8B4356EE}" destId="{E257177F-5245-4442-97E9-4C3EC42878AA}" srcOrd="0" destOrd="0" presId="urn:microsoft.com/office/officeart/2005/8/layout/vList3#1"/>
    <dgm:cxn modelId="{4EDC0528-F141-47CB-9941-F4432A98FE1C}" type="presOf" srcId="{CB5C8FC6-D06C-4666-9221-9BA2D2E405CD}" destId="{6208FC29-EBC5-4970-9890-BD7E3DE5D9E3}" srcOrd="0" destOrd="0" presId="urn:microsoft.com/office/officeart/2005/8/layout/vList3#1"/>
    <dgm:cxn modelId="{8CC7FEAE-350A-430D-8BE8-CCE385AA3A55}" srcId="{AA63FA45-84F2-4A10-A763-62FF9B4C249C}" destId="{CB5C8FC6-D06C-4666-9221-9BA2D2E405CD}" srcOrd="0" destOrd="0" parTransId="{00AF0F36-57FF-4AE6-87B9-501581B6D0E7}" sibTransId="{49051593-397D-4FE2-B601-65E33BA8FF95}"/>
    <dgm:cxn modelId="{B579E37C-53A2-40CE-B87C-5025AA570541}" srcId="{AA63FA45-84F2-4A10-A763-62FF9B4C249C}" destId="{05883A9E-1B07-40BF-9A52-5746158C4D15}" srcOrd="1" destOrd="0" parTransId="{E5EDBBEB-7F40-4082-87C2-2BF7C7FBEC6A}" sibTransId="{900177DA-E306-4E59-A8FB-76D8D8FC4932}"/>
    <dgm:cxn modelId="{97143FB2-65FC-419A-ABF7-38C6DD937FC9}" type="presOf" srcId="{AA63FA45-84F2-4A10-A763-62FF9B4C249C}" destId="{0BB3BEEA-1202-4C1A-BB0B-2A2EF37583DC}" srcOrd="0" destOrd="0" presId="urn:microsoft.com/office/officeart/2005/8/layout/vList3#1"/>
    <dgm:cxn modelId="{948127D7-4BB7-4BFF-A70D-79E0AA4BF5E0}" type="presParOf" srcId="{0BB3BEEA-1202-4C1A-BB0B-2A2EF37583DC}" destId="{9646E0DC-2FDF-4FBB-A2A1-DDD3093DC807}" srcOrd="0" destOrd="0" presId="urn:microsoft.com/office/officeart/2005/8/layout/vList3#1"/>
    <dgm:cxn modelId="{9BE61B50-45D9-4144-A8D1-BCEFC61A3273}" type="presParOf" srcId="{9646E0DC-2FDF-4FBB-A2A1-DDD3093DC807}" destId="{9B202615-9B32-4925-80B8-B6100FD29067}" srcOrd="0" destOrd="0" presId="urn:microsoft.com/office/officeart/2005/8/layout/vList3#1"/>
    <dgm:cxn modelId="{57A5C704-F4E8-4E58-AF23-028A0B23EB0B}" type="presParOf" srcId="{9646E0DC-2FDF-4FBB-A2A1-DDD3093DC807}" destId="{6208FC29-EBC5-4970-9890-BD7E3DE5D9E3}" srcOrd="1" destOrd="0" presId="urn:microsoft.com/office/officeart/2005/8/layout/vList3#1"/>
    <dgm:cxn modelId="{5EE6695F-90A5-4FAD-9DF1-B5DA1AC49F58}" type="presParOf" srcId="{0BB3BEEA-1202-4C1A-BB0B-2A2EF37583DC}" destId="{B29B0AC3-FF46-4BA3-9F8C-C550656D6CDB}" srcOrd="1" destOrd="0" presId="urn:microsoft.com/office/officeart/2005/8/layout/vList3#1"/>
    <dgm:cxn modelId="{826149C8-1FB0-49C2-B468-2DCAA0181747}" type="presParOf" srcId="{0BB3BEEA-1202-4C1A-BB0B-2A2EF37583DC}" destId="{888E1C84-5306-4C57-A79F-3468E7C549E1}" srcOrd="2" destOrd="0" presId="urn:microsoft.com/office/officeart/2005/8/layout/vList3#1"/>
    <dgm:cxn modelId="{19C07BB6-C50E-4DD5-B58A-14C75D852FA4}" type="presParOf" srcId="{888E1C84-5306-4C57-A79F-3468E7C549E1}" destId="{E1B72CB4-FC36-471A-AB02-C14D5B0E0342}" srcOrd="0" destOrd="0" presId="urn:microsoft.com/office/officeart/2005/8/layout/vList3#1"/>
    <dgm:cxn modelId="{16094786-0C23-4C6F-AFCC-CDAAB0F1EFF7}" type="presParOf" srcId="{888E1C84-5306-4C57-A79F-3468E7C549E1}" destId="{52F29205-50BB-4A4C-BD1A-28208247A420}" srcOrd="1" destOrd="0" presId="urn:microsoft.com/office/officeart/2005/8/layout/vList3#1"/>
    <dgm:cxn modelId="{6575B308-D446-477B-9F96-C771514E7297}" type="presParOf" srcId="{0BB3BEEA-1202-4C1A-BB0B-2A2EF37583DC}" destId="{CB9B2765-8C97-4FB8-B0F9-62EF19625B49}" srcOrd="3" destOrd="0" presId="urn:microsoft.com/office/officeart/2005/8/layout/vList3#1"/>
    <dgm:cxn modelId="{38A6011C-EA7A-41C6-905D-35BFB098D276}" type="presParOf" srcId="{0BB3BEEA-1202-4C1A-BB0B-2A2EF37583DC}" destId="{EBB4CDCF-EEFF-4747-AF2E-0DC0A8A6E2B5}" srcOrd="4" destOrd="0" presId="urn:microsoft.com/office/officeart/2005/8/layout/vList3#1"/>
    <dgm:cxn modelId="{AEEE7BFD-9229-4547-B380-C61457095C57}" type="presParOf" srcId="{EBB4CDCF-EEFF-4747-AF2E-0DC0A8A6E2B5}" destId="{CBE6B3FB-BBCB-4EF2-8DED-79EE72840716}" srcOrd="0" destOrd="0" presId="urn:microsoft.com/office/officeart/2005/8/layout/vList3#1"/>
    <dgm:cxn modelId="{50A375B5-31EE-4296-8FFF-18CE76DC16E6}" type="presParOf" srcId="{EBB4CDCF-EEFF-4747-AF2E-0DC0A8A6E2B5}" destId="{E257177F-5245-4442-97E9-4C3EC42878A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G:\07%20-%20Isaac%20Albeniz%20-%20Tango%208-std.mp3" TargetMode="External"/><Relationship Id="rId1" Type="http://schemas.microsoft.com/office/2007/relationships/media" Target="file:///G:\07%20-%20Isaac%20Albeniz%20-%20Tango%208-std.mp3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601;&#1575;&#1740;&#1604;&#1607;&#1575;&#1740;%20&#1581;&#1575;&#1606;&#1740;&#1607;%20&#1608;%20&#1586;&#1607;&#1585;&#1575;%20&#1580;&#1575;&#1606;\&#1670;&#1575;&#1662;%20&#1606;&#1602;&#1575;&#1588;&#1740;\doc_2017-12-23_22-17-53.mp4" TargetMode="External"/><Relationship Id="rId5" Type="http://schemas.openxmlformats.org/officeDocument/2006/relationships/slide" Target="slide20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15.xml"/><Relationship Id="rId18" Type="http://schemas.openxmlformats.org/officeDocument/2006/relationships/slide" Target="slide13.xml"/><Relationship Id="rId3" Type="http://schemas.openxmlformats.org/officeDocument/2006/relationships/slide" Target="slide9.xml"/><Relationship Id="rId7" Type="http://schemas.openxmlformats.org/officeDocument/2006/relationships/slide" Target="slide14.xml"/><Relationship Id="rId12" Type="http://schemas.openxmlformats.org/officeDocument/2006/relationships/slide" Target="slide16.xml"/><Relationship Id="rId17" Type="http://schemas.openxmlformats.org/officeDocument/2006/relationships/slide" Target="slide26.xml"/><Relationship Id="rId2" Type="http://schemas.openxmlformats.org/officeDocument/2006/relationships/image" Target="../media/image2.png"/><Relationship Id="rId16" Type="http://schemas.openxmlformats.org/officeDocument/2006/relationships/slide" Target="slide25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11" Type="http://schemas.openxmlformats.org/officeDocument/2006/relationships/slide" Target="slide24.xml"/><Relationship Id="rId5" Type="http://schemas.openxmlformats.org/officeDocument/2006/relationships/slide" Target="slide22.xml"/><Relationship Id="rId15" Type="http://schemas.openxmlformats.org/officeDocument/2006/relationships/slide" Target="slide8.xml"/><Relationship Id="rId10" Type="http://schemas.openxmlformats.org/officeDocument/2006/relationships/slide" Target="slide27.xml"/><Relationship Id="rId19" Type="http://schemas.openxmlformats.org/officeDocument/2006/relationships/slide" Target="slide3.xml"/><Relationship Id="rId4" Type="http://schemas.openxmlformats.org/officeDocument/2006/relationships/slide" Target="slide19.xml"/><Relationship Id="rId9" Type="http://schemas.openxmlformats.org/officeDocument/2006/relationships/slide" Target="slide28.xml"/><Relationship Id="rId1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slide" Target="slid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601;&#1575;&#1740;&#1604;&#1607;&#1575;&#1740;%20&#1581;&#1575;&#1606;&#1740;&#1607;%20&#1608;%20&#1586;&#1607;&#1585;&#1575;%20&#1580;&#1575;&#1606;\&#1670;&#1575;&#1662;%20&#1606;&#1602;&#1575;&#1588;&#1740;\&#1575;&#1593;&#1604;.mp4" TargetMode="External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0000"/>
                </a:solidFill>
              </a:rPr>
              <a:t>به نام خدای مهربانی ها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a-IR" sz="8000" dirty="0" smtClean="0">
                <a:solidFill>
                  <a:srgbClr val="FFFF00"/>
                </a:solidFill>
              </a:rPr>
              <a:t>حرکت </a:t>
            </a:r>
            <a:r>
              <a:rPr lang="fa-IR" sz="8000" dirty="0" smtClean="0">
                <a:solidFill>
                  <a:srgbClr val="FFFF00"/>
                </a:solidFill>
              </a:rPr>
              <a:t>بدن</a:t>
            </a:r>
            <a:endParaRPr lang="en-US" sz="8000" dirty="0" smtClean="0">
              <a:solidFill>
                <a:srgbClr val="FFFF00"/>
              </a:solidFill>
            </a:endParaRPr>
          </a:p>
          <a:p>
            <a:r>
              <a:rPr lang="fa-IR" sz="5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زهرا گودرزی</a:t>
            </a:r>
            <a:endParaRPr lang="en-US" sz="5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07 - Isaac Albeniz - Tango 8-st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خوردن شیرو گوشت و تخم مرغ و ورزش کردن به نیرو مند شدن بدن کمک می کند 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33CCCC"/>
                </a:solidFill>
              </a:rPr>
              <a:t>شیر :</a:t>
            </a:r>
            <a:endParaRPr lang="en-US" sz="3600" dirty="0">
              <a:solidFill>
                <a:srgbClr val="33CCCC"/>
              </a:solidFill>
            </a:endParaRPr>
          </a:p>
        </p:txBody>
      </p:sp>
      <p:pic>
        <p:nvPicPr>
          <p:cNvPr id="7" name="Content Placeholder 6" descr="حسسب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4038599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33CCCC"/>
                </a:solidFill>
              </a:rPr>
              <a:t>گوشت:</a:t>
            </a:r>
            <a:endParaRPr lang="en-US" sz="3600" dirty="0">
              <a:solidFill>
                <a:srgbClr val="33CCCC"/>
              </a:solidFill>
            </a:endParaRPr>
          </a:p>
        </p:txBody>
      </p:sp>
      <p:pic>
        <p:nvPicPr>
          <p:cNvPr id="8" name="Content Placeholder 7" descr="خ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86000"/>
            <a:ext cx="4041775" cy="38862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33CCCC"/>
                </a:solidFill>
              </a:rPr>
              <a:t>تخم مرغ و ورزش کردن: </a:t>
            </a:r>
            <a:endParaRPr lang="en-US" dirty="0">
              <a:solidFill>
                <a:srgbClr val="33CCC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ورزش کردن: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طزعتفی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4040188" cy="39624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تخم مرغ: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چچچلل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86000"/>
            <a:ext cx="4041775" cy="3886200"/>
          </a:xfrm>
        </p:spPr>
      </p:pic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228600" y="6248400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solidFill>
                  <a:schemeClr val="accent4">
                    <a:lumMod val="75000"/>
                  </a:schemeClr>
                </a:solidFill>
              </a:rPr>
              <a:t>اسکلت:مجموع استخوان ها“اسکلت درونی بدن ما را تشکیل می دهند. اسکلت“شکل بدن ما را می سازند.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 descr="کحخ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7162799" cy="4525963"/>
          </a:xfr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04800" y="62484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FF0000"/>
                </a:solidFill>
              </a:rPr>
              <a:t>رباط: استخوان ها با رشته های محکمی به هم وصل شده اند“رباط می گویند.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نعف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543800" cy="4525963"/>
          </a:xfr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52400" y="62484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00B050"/>
                </a:solidFill>
              </a:rPr>
              <a:t>غضروف:در مفصل بین استخوان ها غضروف وجود دارد. آنها باعث میشوند ساییدگی کم تر باشد. 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نعف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7086600" cy="4525963"/>
          </a:xfr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28600" y="6096000"/>
            <a:ext cx="137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00FF99"/>
                </a:solidFill>
              </a:rPr>
              <a:t>مفصل: به جایی که دو استخوان به هم وصل شده اند را مفصل می گوییم.</a:t>
            </a:r>
            <a:endParaRPr lang="en-US" dirty="0">
              <a:solidFill>
                <a:srgbClr val="00FF99"/>
              </a:solidFill>
            </a:endParaRPr>
          </a:p>
        </p:txBody>
      </p:sp>
      <p:pic>
        <p:nvPicPr>
          <p:cNvPr id="4" name="Content Placeholder 3" descr="نعف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00200"/>
            <a:ext cx="7772400" cy="4525963"/>
          </a:xfrm>
        </p:spPr>
      </p:pic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304800" y="6172200"/>
            <a:ext cx="12954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FFFF00"/>
                </a:solidFill>
              </a:rPr>
              <a:t>ستون فقرات:هر مهره یک سوراخ دارد. مهره های بدن روی یکدیگر قرار گرفته اند.از روی هم قرار گرفتن مهره ها ”لوله ای به وجود می آید که نخاع درون آن قرار دارد.</a:t>
            </a:r>
            <a:endParaRPr lang="en-US" sz="3200" dirty="0">
              <a:solidFill>
                <a:srgbClr val="FFFF00"/>
              </a:solidFill>
            </a:endParaRPr>
          </a:p>
        </p:txBody>
      </p:sp>
      <p:pic>
        <p:nvPicPr>
          <p:cNvPr id="4" name="Content Placeholder 3" descr="photo_۲۰۱۷-۱۲-۲۳_۲۱-۴۳-۰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1000" y="1600200"/>
            <a:ext cx="4661936" cy="4525963"/>
          </a:xfrm>
        </p:spPr>
      </p:pic>
      <p:pic>
        <p:nvPicPr>
          <p:cNvPr id="5" name="Picture 4" descr="معتخ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600200"/>
            <a:ext cx="3429000" cy="4495800"/>
          </a:xfrm>
          <a:prstGeom prst="rect">
            <a:avLst/>
          </a:prstGeom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228600" y="6324600"/>
            <a:ext cx="1295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خوردن لبنیات به مقدار کافی و قرار گرفتن در معرض آفتاب سبب می شود بهتر رشد کنیم.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خوردن لبنیات: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.م.معت.م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362200"/>
            <a:ext cx="4040188" cy="380999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در معرض آفتاب قرار گرفتن: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گملهتماتن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286000"/>
            <a:ext cx="4041775" cy="3886200"/>
          </a:xfr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accent2"/>
                </a:solidFill>
              </a:rPr>
              <a:t>خوردن شیر :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" name="Content Placeholder 3" descr="حسسب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00200"/>
            <a:ext cx="7162800" cy="4525963"/>
          </a:xfr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04800" y="62484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/>
                </a:solidFill>
              </a:rPr>
              <a:t>فهرست</a:t>
            </a:r>
            <a:endParaRPr lang="en-US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2800" dirty="0" smtClean="0">
                <a:solidFill>
                  <a:schemeClr val="accent2"/>
                </a:solidFill>
              </a:rPr>
              <a:t>مغز:مسعول و فرمانده ی همه ی کار های بدن ماست.حتی وقتی در خواب هستیم“مغز فعالیت قسمت های گوناگون بدنمان مثل قلب و شش   ها را کنترل می کند.نخاع نیز در کنترل فعالیت های بدن به مغز کمک می کند.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6" name="doc_2017-12-23_22-17-53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62000" y="2133600"/>
            <a:ext cx="7848600" cy="2971800"/>
          </a:xfrm>
          <a:prstGeom prst="rect">
            <a:avLst/>
          </a:prstGeom>
        </p:spPr>
      </p:pic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228600" y="6248400"/>
            <a:ext cx="1143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chemeClr val="accent2"/>
                </a:solidFill>
              </a:rPr>
              <a:t>فهرست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828800" y="53340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FFFF00"/>
                </a:solidFill>
              </a:rPr>
              <a:t>مخ 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13" name="Oval 12">
            <a:hlinkClick r:id="rId5" action="ppaction://hlinksldjump"/>
          </p:cNvPr>
          <p:cNvSpPr/>
          <p:nvPr/>
        </p:nvSpPr>
        <p:spPr>
          <a:xfrm>
            <a:off x="3810000" y="53340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accent2"/>
                </a:solidFill>
              </a:rPr>
              <a:t>مخچه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172200" y="5410200"/>
            <a:ext cx="14478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FF00"/>
                </a:solidFill>
              </a:rPr>
              <a:t>بصل انخاع 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solidFill>
                  <a:srgbClr val="FF0000"/>
                </a:solidFill>
              </a:rPr>
              <a:t>فهرست مطالب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  <a:ln w="9525">
            <a:gradFill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  <a:miter lim="800000"/>
            <a:headEnd/>
            <a:tailEnd/>
          </a:ln>
          <a:effectLst/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381000" y="1371600"/>
            <a:ext cx="19812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ماهیچه ی بدن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12954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انواع ماهیچه ها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7010400" y="43434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مغز و بخش های اصلی اش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7010400" y="53340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نخاع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hlinkClick r:id="rId6" action="ppaction://hlinksldjump"/>
          </p:cNvPr>
          <p:cNvSpPr/>
          <p:nvPr/>
        </p:nvSpPr>
        <p:spPr>
          <a:xfrm>
            <a:off x="4800600" y="2362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اسکلت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4800600" y="33528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rgbClr val="FF0000"/>
                </a:solidFill>
              </a:rPr>
              <a:t>غضروف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4876800" y="43434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rgbClr val="FF0000"/>
                </a:solidFill>
              </a:rPr>
              <a:t>سلول عصبی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hlinkClick r:id="rId9" action="ppaction://hlinksldjump"/>
          </p:cNvPr>
          <p:cNvSpPr/>
          <p:nvPr/>
        </p:nvSpPr>
        <p:spPr>
          <a:xfrm>
            <a:off x="4876800" y="53340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solidFill>
                  <a:srgbClr val="FF0000"/>
                </a:solidFill>
              </a:rPr>
              <a:t>نکته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hlinkClick r:id="rId10" action="ppaction://hlinksldjump"/>
          </p:cNvPr>
          <p:cNvSpPr/>
          <p:nvPr/>
        </p:nvSpPr>
        <p:spPr>
          <a:xfrm>
            <a:off x="2743200" y="53340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solidFill>
                  <a:srgbClr val="FF0000"/>
                </a:solidFill>
              </a:rPr>
              <a:t>نکته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hlinkClick r:id="rId11" action="ppaction://hlinksldjump"/>
          </p:cNvPr>
          <p:cNvSpPr/>
          <p:nvPr/>
        </p:nvSpPr>
        <p:spPr>
          <a:xfrm>
            <a:off x="2667000" y="43434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solidFill>
                  <a:srgbClr val="FF0000"/>
                </a:solidFill>
              </a:rPr>
              <a:t>اعصاب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Rectangle 16">
            <a:hlinkClick r:id="rId12" action="ppaction://hlinksldjump"/>
          </p:cNvPr>
          <p:cNvSpPr/>
          <p:nvPr/>
        </p:nvSpPr>
        <p:spPr>
          <a:xfrm>
            <a:off x="2667000" y="33528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ستون فقرات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hlinkClick r:id="rId13" action="ppaction://hlinksldjump"/>
          </p:cNvPr>
          <p:cNvSpPr/>
          <p:nvPr/>
        </p:nvSpPr>
        <p:spPr>
          <a:xfrm>
            <a:off x="2667000" y="2362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مفصل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hlinkClick r:id="rId14" action="ppaction://hlinksldjump"/>
          </p:cNvPr>
          <p:cNvSpPr/>
          <p:nvPr/>
        </p:nvSpPr>
        <p:spPr>
          <a:xfrm>
            <a:off x="2667000" y="13716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</a:rPr>
              <a:t>ماهیچه ها</a:t>
            </a:r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  <a:hlinkClick r:id="rId15" action="ppaction://hlinksldjump"/>
              </a:rPr>
              <a:t>ماهیچه ها : 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Rectangle 19">
            <a:hlinkClick r:id="rId16" action="ppaction://hlinksldjump"/>
          </p:cNvPr>
          <p:cNvSpPr/>
          <p:nvPr/>
        </p:nvSpPr>
        <p:spPr>
          <a:xfrm>
            <a:off x="609600" y="53340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solidFill>
                  <a:srgbClr val="FF0000"/>
                </a:solidFill>
              </a:rPr>
              <a:t>نکته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hlinkClick r:id="rId17" action="ppaction://hlinksldjump"/>
          </p:cNvPr>
          <p:cNvSpPr/>
          <p:nvPr/>
        </p:nvSpPr>
        <p:spPr>
          <a:xfrm>
            <a:off x="533400" y="43434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زرد پی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7200" y="33528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نکته ی بهداشتی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3" name="Rectangle 22">
            <a:hlinkClick r:id="rId18" action="ppaction://hlinksldjump"/>
          </p:cNvPr>
          <p:cNvSpPr/>
          <p:nvPr/>
        </p:nvSpPr>
        <p:spPr>
          <a:xfrm>
            <a:off x="457200" y="2362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rgbClr val="FF0000"/>
                </a:solidFill>
              </a:rPr>
              <a:t>رباط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4" name="Rectangle 23">
            <a:hlinkClick r:id="rId19" action="ppaction://hlinksldjump"/>
          </p:cNvPr>
          <p:cNvSpPr/>
          <p:nvPr/>
        </p:nvSpPr>
        <p:spPr>
          <a:xfrm>
            <a:off x="7010400" y="13716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باز و بسته شدن ماهیچه ها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hlinkClick r:id="rId20" action="ppaction://hlinksldjump"/>
          </p:cNvPr>
          <p:cNvSpPr/>
          <p:nvPr/>
        </p:nvSpPr>
        <p:spPr>
          <a:xfrm>
            <a:off x="6934200" y="23622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نکته ی بهداشتی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34200" y="3352800"/>
            <a:ext cx="1905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rgbClr val="FF0000"/>
                </a:solidFill>
              </a:rPr>
              <a:t>استخوان دست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solidFill>
                  <a:srgbClr val="FFFF00"/>
                </a:solidFill>
              </a:rPr>
              <a:t>مخچه: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خمع7ل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1712" y="273050"/>
            <a:ext cx="4458426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fa-IR" sz="2800" dirty="0" smtClean="0">
                <a:solidFill>
                  <a:schemeClr val="accent1">
                    <a:lumMod val="50000"/>
                  </a:schemeClr>
                </a:solidFill>
              </a:rPr>
              <a:t>زیر مخ است و وظیفه اش هماهنگ کردن کار عضلات بدن و متعادل نگه داشتن بدن است. مخچه با کمک پیام هایی که از گوش و ماهیچه ها و مفصل های متحرکدریافت می کند و وظیفه اش را به صورت غیر ارادی انجام می دهد.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304800" y="62484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بازگشت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FFFF00"/>
                </a:solidFill>
              </a:rPr>
              <a:t>بصل انخاع: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5" name="Content Placeholder 4" descr="خمع7ل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1712" y="273050"/>
            <a:ext cx="4458426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33CCCC"/>
                </a:solidFill>
              </a:rPr>
              <a:t>در زیر مخچه و بالای نخاع قرار دارد و کار های غیر ارادی بدن مثل ضربان قلب ”تنفس و برخی اعمال گوارشی را کنترل می کند.</a:t>
            </a:r>
            <a:endParaRPr lang="en-US" sz="3600" dirty="0">
              <a:solidFill>
                <a:srgbClr val="33CCCC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304800" y="6248400"/>
            <a:ext cx="1524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FF0000"/>
                </a:solidFill>
              </a:rPr>
              <a:t>نخاع:</a:t>
            </a:r>
            <a:endParaRPr lang="en-US" sz="4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 descr="photo_۲۰۱۷-۱۲-۲۳_۲۱-۴۳-۰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718278"/>
            <a:ext cx="5111750" cy="496265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rgbClr val="FF0000"/>
                </a:solidFill>
              </a:rPr>
              <a:t>یک شاه راه عصبی است که تعداد زیادی رشته ی عصبی تشکیل شده است این رشته ها درون مهره های کمر قرار دارند.نخاع طناب سفید رنگی است که در ستون مهره ها جا داردوبه ساقه ی مغز وصل است و پیام های مغز را از طریق آن به اندام ها میرسد. نخاع مرکز کنترل اعنال انعکاسی مانند عطسه“سرفه“پلک زدن“خمیازه“تغییر مردمک“ ترشح بزاق می باشد.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457200" y="5867400"/>
            <a:ext cx="1295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200" dirty="0" smtClean="0">
                <a:solidFill>
                  <a:srgbClr val="00FF99"/>
                </a:solidFill>
              </a:rPr>
              <a:t>سلول عصبی:میلیون ها میلیون سلول عصبیدر مغز و نخاع قرار دارند.این سلول ها دستور های لازم برایبخش های گوناگون بدن را صادر می کند.</a:t>
            </a:r>
            <a:endParaRPr lang="en-US" sz="3200" dirty="0">
              <a:solidFill>
                <a:srgbClr val="00FF99"/>
              </a:solidFill>
            </a:endParaRPr>
          </a:p>
        </p:txBody>
      </p:sp>
      <p:pic>
        <p:nvPicPr>
          <p:cNvPr id="4" name="Content Placeholder 3" descr="ن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814" y="1600200"/>
            <a:ext cx="7808371" cy="4525963"/>
          </a:xfr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04800" y="6324600"/>
            <a:ext cx="1219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00FF99"/>
                </a:solidFill>
              </a:rPr>
              <a:t>فهرست</a:t>
            </a:r>
            <a:endParaRPr lang="en-US" sz="2000" dirty="0">
              <a:solidFill>
                <a:srgbClr val="00FF99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4800" dirty="0" smtClean="0">
                <a:solidFill>
                  <a:srgbClr val="00FF99"/>
                </a:solidFill>
              </a:rPr>
              <a:t>اعصاب:</a:t>
            </a:r>
            <a:endParaRPr lang="en-US" sz="4800" dirty="0">
              <a:solidFill>
                <a:srgbClr val="00FF99"/>
              </a:solidFill>
            </a:endParaRPr>
          </a:p>
        </p:txBody>
      </p:sp>
      <p:pic>
        <p:nvPicPr>
          <p:cNvPr id="5" name="Content Placeholder 4" descr="کابنیغ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0491" y="273050"/>
            <a:ext cx="4560867" cy="585311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</a:rPr>
              <a:t>شکل روبهرو مغز و نخاع و رشته هایی را که به آن وصل اند نشان می دهد.همان طور که می بینید این رشته ها ذر سراسر بدن پراکنده اند.به این رشته ها عصب می گویند.عصب ها&lt;اعصاب&gt; فرمان های مغز و نخاع را به بخش های مختلف بدن می رسانند. مثلا فرمان کوتاه شدن را به ماهیچه ها می رسانند . اعصاب پیام هایی را هم از قسمت های گوناگون بدن ”مانند چشم و گوش ”به مغز می رسانندد.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533400" y="5791200"/>
            <a:ext cx="1219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0070C0"/>
                </a:solidFill>
              </a:rPr>
              <a:t>نکته:بلند ترین سلول های بدن عصب هستند.عصب ها هسته“پوسته“سیتوپلاسم دارند ” ولی قابل ترمیم نیستند.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4" name="Content Placeholder 3" descr="ن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814" y="1600200"/>
            <a:ext cx="7808371" cy="4525963"/>
          </a:xfr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04800" y="6324600"/>
            <a:ext cx="99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>
                <a:solidFill>
                  <a:srgbClr val="33CCCC"/>
                </a:solidFill>
              </a:rPr>
              <a:t>زرد پی: رشته ی محکمی که ماهیچه را به استخوان وصل می کند.</a:t>
            </a:r>
            <a:endParaRPr lang="en-US" dirty="0">
              <a:solidFill>
                <a:srgbClr val="33CCCC"/>
              </a:solidFill>
            </a:endParaRPr>
          </a:p>
        </p:txBody>
      </p:sp>
      <p:pic>
        <p:nvPicPr>
          <p:cNvPr id="6" name="Content Placeholder 5" descr="ح9فهل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76400"/>
            <a:ext cx="8153400" cy="4525963"/>
          </a:xfrm>
        </p:spPr>
      </p:pic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304800" y="632460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5400" dirty="0" smtClean="0">
                <a:solidFill>
                  <a:srgbClr val="FFFF00"/>
                </a:solidFill>
              </a:rPr>
              <a:t>ویژگی های استخوان:</a:t>
            </a:r>
            <a:endParaRPr lang="en-US" sz="54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a-IR" sz="3800" dirty="0" smtClean="0">
                <a:solidFill>
                  <a:srgbClr val="FF0000"/>
                </a:solidFill>
              </a:rPr>
              <a:t>1:سلول دارند</a:t>
            </a:r>
          </a:p>
          <a:p>
            <a:r>
              <a:rPr lang="fa-IR" sz="4200" dirty="0" smtClean="0">
                <a:solidFill>
                  <a:srgbClr val="FF0000"/>
                </a:solidFill>
              </a:rPr>
              <a:t>2:رشد دارند</a:t>
            </a:r>
          </a:p>
          <a:p>
            <a:r>
              <a:rPr lang="fa-IR" sz="4100" dirty="0" smtClean="0">
                <a:solidFill>
                  <a:srgbClr val="FF0000"/>
                </a:solidFill>
              </a:rPr>
              <a:t>3:تغذیه میکند </a:t>
            </a:r>
          </a:p>
          <a:p>
            <a:r>
              <a:rPr lang="fa-IR" sz="5700" dirty="0" smtClean="0">
                <a:solidFill>
                  <a:srgbClr val="FF0000"/>
                </a:solidFill>
              </a:rPr>
              <a:t>پس موجود زنده است</a:t>
            </a:r>
            <a:endParaRPr lang="en-US" sz="57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152400" y="5943600"/>
            <a:ext cx="990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a-IR" sz="7200" dirty="0" smtClean="0">
                <a:solidFill>
                  <a:srgbClr val="FF0000"/>
                </a:solidFill>
              </a:rPr>
              <a:t>نکته: </a:t>
            </a:r>
            <a:endParaRPr lang="en-US" sz="72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fa-IR" sz="4400" dirty="0" smtClean="0">
                <a:solidFill>
                  <a:srgbClr val="FF0000"/>
                </a:solidFill>
              </a:rPr>
              <a:t>اگر قسمتی از بدن  کسی در اثر برخورد شدید با چیزی پای او آسیب ببیند باید پای خد را گچ بگیرد .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Rectangle 3">
            <a:hlinkClick r:id="rId2" action="ppaction://hlinksldjump"/>
          </p:cNvPr>
          <p:cNvSpPr/>
          <p:nvPr/>
        </p:nvSpPr>
        <p:spPr>
          <a:xfrm>
            <a:off x="228600" y="61722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فهرست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باز و بسته شدن ماهیچه ها </a:t>
            </a:r>
            <a:endParaRPr lang="en-US" dirty="0"/>
          </a:p>
        </p:txBody>
      </p:sp>
      <p:pic>
        <p:nvPicPr>
          <p:cNvPr id="4" name="Content Placeholder 3" descr="حمهل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435" y="1600200"/>
            <a:ext cx="6705130" cy="4525963"/>
          </a:xfr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228600" y="6172200"/>
            <a:ext cx="990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spPr>
        <p:txBody>
          <a:bodyPr/>
          <a:lstStyle/>
          <a:p>
            <a:r>
              <a:rPr lang="fa-IR" dirty="0" smtClean="0">
                <a:solidFill>
                  <a:srgbClr val="FF0000"/>
                </a:solidFill>
              </a:rPr>
              <a:t>انواع ماهیچه ها : 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hlinkClick r:id="rId7" action="ppaction://hlinksldjump"/>
          </p:cNvPr>
          <p:cNvSpPr/>
          <p:nvPr/>
        </p:nvSpPr>
        <p:spPr>
          <a:xfrm>
            <a:off x="423081" y="6172200"/>
            <a:ext cx="1066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0000"/>
                </a:solidFill>
              </a:rPr>
              <a:t>ماهیچه حرکتی: 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لب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1600"/>
            <a:ext cx="7772399" cy="4525963"/>
          </a:xfr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304800" y="6096000"/>
            <a:ext cx="1676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بازگشت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63000">
              <a:srgbClr val="FFFFFF"/>
            </a:gs>
            <a:gs pos="67000">
              <a:srgbClr val="B2B2B2"/>
            </a:gs>
            <a:gs pos="6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000" dirty="0" smtClean="0">
                <a:solidFill>
                  <a:srgbClr val="FFFF00"/>
                </a:solidFill>
              </a:rPr>
              <a:t>ماهیچه قلبی مانند:قلب </a:t>
            </a:r>
            <a:endParaRPr lang="en-US" sz="6000" dirty="0">
              <a:solidFill>
                <a:srgbClr val="FFFF00"/>
              </a:solidFill>
            </a:endParaRPr>
          </a:p>
        </p:txBody>
      </p:sp>
      <p:pic>
        <p:nvPicPr>
          <p:cNvPr id="4" name="اعل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66800" y="1905000"/>
            <a:ext cx="7315200" cy="4191000"/>
          </a:xfrm>
          <a:prstGeom prst="rect">
            <a:avLst/>
          </a:prstGeom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52400" y="6172200"/>
            <a:ext cx="12954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بازگشت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92D050"/>
                </a:solidFill>
              </a:rPr>
              <a:t>ماهیچه صاف مانند:روده و معده 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4" name="Content Placeholder 3" descr="هعتغعغغ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6543" y="1600200"/>
            <a:ext cx="6290914" cy="4525963"/>
          </a:xfrm>
        </p:spPr>
      </p:pic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152400" y="61722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dirty="0" smtClean="0">
                <a:solidFill>
                  <a:srgbClr val="FF0000"/>
                </a:solidFill>
              </a:rPr>
              <a:t>فهرست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a-IR" sz="4000" dirty="0" smtClean="0">
                <a:solidFill>
                  <a:schemeClr val="accent2">
                    <a:lumMod val="75000"/>
                  </a:schemeClr>
                </a:solidFill>
              </a:rPr>
              <a:t>ماهیچه ها : 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 descr="کمه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914400"/>
            <a:ext cx="5111750" cy="54102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a-IR" sz="2000" dirty="0" smtClean="0">
                <a:solidFill>
                  <a:schemeClr val="accent2">
                    <a:lumMod val="75000"/>
                  </a:schemeClr>
                </a:solidFill>
              </a:rPr>
              <a:t>ماهیچه ها به استخوان ها وص اند. وقتی ماهیچه ها کوتاه میشود:استخوانی را که به ان وصل است می کشد و آن را به حرکت در می آ ورد. ماهیچه ها کار هایی مانن پلک زدن ” حرکت چشم ها ” تنفس ” خندیدن“صحبت کردن“ راه رفتن و دویدن را امکان پذیر می کند. در بخش از بدن مانند معده و قلب نیز ماهیچه وجود دارد. ماهیچه قلب“ خون را در رگ ها به جریان در می آورد. ماهیچه معده نیز به گوارش غذا کمک می کننک. 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228600" y="6019800"/>
            <a:ext cx="1371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فهرست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sz="6600" dirty="0" smtClean="0">
                <a:solidFill>
                  <a:srgbClr val="FF0000"/>
                </a:solidFill>
              </a:rPr>
              <a:t>ماهیچه های بدن: 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غیر ارادی: 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هعتغعغغف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697173"/>
            <a:ext cx="4040188" cy="3398827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FF0000"/>
                </a:solidFill>
              </a:rPr>
              <a:t>ارادی :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لب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43200"/>
            <a:ext cx="4041775" cy="3279446"/>
          </a:xfrm>
        </p:spPr>
      </p:pic>
      <p:sp>
        <p:nvSpPr>
          <p:cNvPr id="9" name="Rectangle 8">
            <a:hlinkClick r:id="rId4" action="ppaction://hlinksldjump"/>
          </p:cNvPr>
          <p:cNvSpPr/>
          <p:nvPr/>
        </p:nvSpPr>
        <p:spPr>
          <a:xfrm>
            <a:off x="228600" y="62484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فهرست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760</Words>
  <Application>Microsoft Office PowerPoint</Application>
  <PresentationFormat>On-screen Show (4:3)</PresentationFormat>
  <Paragraphs>98</Paragraphs>
  <Slides>28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به نام خدای مهربانی ها</vt:lpstr>
      <vt:lpstr>PowerPoint Presentation</vt:lpstr>
      <vt:lpstr>باز و بسته شدن ماهیچه ها </vt:lpstr>
      <vt:lpstr>انواع ماهیچه ها : </vt:lpstr>
      <vt:lpstr>ماهیچه حرکتی: </vt:lpstr>
      <vt:lpstr>ماهیچه قلبی مانند:قلب </vt:lpstr>
      <vt:lpstr>ماهیچه صاف مانند:روده و معده </vt:lpstr>
      <vt:lpstr>ماهیچه ها : </vt:lpstr>
      <vt:lpstr>ماهیچه های بدن: </vt:lpstr>
      <vt:lpstr>خوردن شیرو گوشت و تخم مرغ و ورزش کردن به نیرو مند شدن بدن کمک می کند . </vt:lpstr>
      <vt:lpstr>تخم مرغ و ورزش کردن: </vt:lpstr>
      <vt:lpstr>اسکلت:مجموع استخوان ها“اسکلت درونی بدن ما را تشکیل می دهند. اسکلت“شکل بدن ما را می سازند.</vt:lpstr>
      <vt:lpstr>رباط: استخوان ها با رشته های محکمی به هم وصل شده اند“رباط می گویند.</vt:lpstr>
      <vt:lpstr>غضروف:در مفصل بین استخوان ها غضروف وجود دارد. آنها باعث میشوند ساییدگی کم تر باشد. </vt:lpstr>
      <vt:lpstr>مفصل: به جایی که دو استخوان به هم وصل شده اند را مفصل می گوییم.</vt:lpstr>
      <vt:lpstr>ستون فقرات:هر مهره یک سوراخ دارد. مهره های بدن روی یکدیگر قرار گرفته اند.از روی هم قرار گرفتن مهره ها ”لوله ای به وجود می آید که نخاع درون آن قرار دارد.</vt:lpstr>
      <vt:lpstr>خوردن لبنیات به مقدار کافی و قرار گرفتن در معرض آفتاب سبب می شود بهتر رشد کنیم.</vt:lpstr>
      <vt:lpstr>خوردن شیر :</vt:lpstr>
      <vt:lpstr>مغز:مسعول و فرمانده ی همه ی کار های بدن ماست.حتی وقتی در خواب هستیم“مغز فعالیت قسمت های گوناگون بدنمان مثل قلب و شش   ها را کنترل می کند.نخاع نیز در کنترل فعالیت های بدن به مغز کمک می کند.</vt:lpstr>
      <vt:lpstr>مخچه:</vt:lpstr>
      <vt:lpstr>بصل انخاع:</vt:lpstr>
      <vt:lpstr>نخاع:</vt:lpstr>
      <vt:lpstr>سلول عصبی:میلیون ها میلیون سلول عصبیدر مغز و نخاع قرار دارند.این سلول ها دستور های لازم برایبخش های گوناگون بدن را صادر می کند.</vt:lpstr>
      <vt:lpstr>اعصاب:</vt:lpstr>
      <vt:lpstr>نکته:بلند ترین سلول های بدن عصب هستند.عصب ها هسته“پوسته“سیتوپلاسم دارند ” ولی قابل ترمیم نیستند. </vt:lpstr>
      <vt:lpstr>زرد پی: رشته ی محکمی که ماهیچه را به استخوان وصل می کند.</vt:lpstr>
      <vt:lpstr>ویژگی های استخوان:</vt:lpstr>
      <vt:lpstr>نکته: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خدای مهربانی ها</dc:title>
  <dc:creator>pc01</dc:creator>
  <cp:lastModifiedBy>Fanavari</cp:lastModifiedBy>
  <cp:revision>21</cp:revision>
  <dcterms:created xsi:type="dcterms:W3CDTF">2006-08-16T00:00:00Z</dcterms:created>
  <dcterms:modified xsi:type="dcterms:W3CDTF">2018-01-02T04:36:16Z</dcterms:modified>
</cp:coreProperties>
</file>